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5143500" type="screen16x9"/>
  <p:notesSz cx="9144000" cy="51435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62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jpeg"/><Relationship Id="rId5" Type="http://schemas.openxmlformats.org/officeDocument/2006/relationships/image" Target="../media/image5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1604" y="271272"/>
            <a:ext cx="4974336" cy="64007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4604005"/>
            <a:ext cx="9143999" cy="539492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662671" y="4756404"/>
            <a:ext cx="975359" cy="214884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348739" y="1514855"/>
            <a:ext cx="734568" cy="73456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79400" y="436626"/>
            <a:ext cx="4834255" cy="330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10/23/2025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1603" y="271272"/>
            <a:ext cx="5213604" cy="64007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4604005"/>
            <a:ext cx="9143999" cy="539492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662671" y="4756404"/>
            <a:ext cx="975359" cy="21488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10/23/2025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1604" y="271272"/>
            <a:ext cx="4974336" cy="64007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4604005"/>
            <a:ext cx="9143999" cy="539492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662671" y="4756404"/>
            <a:ext cx="975359" cy="214884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376933" y="1171141"/>
            <a:ext cx="752475" cy="752176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078223" y="1150619"/>
            <a:ext cx="733044" cy="734567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769607" y="1098803"/>
            <a:ext cx="836676" cy="838200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349230" y="2833606"/>
            <a:ext cx="818931" cy="818931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211666" y="2875788"/>
            <a:ext cx="591126" cy="781812"/>
          </a:xfrm>
          <a:prstGeom prst="rect">
            <a:avLst/>
          </a:prstGeom>
        </p:spPr>
      </p:pic>
      <p:pic>
        <p:nvPicPr>
          <p:cNvPr id="24" name="bg object 24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6970458" y="2805636"/>
            <a:ext cx="659415" cy="79452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10/23/2025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41604" y="271272"/>
            <a:ext cx="4120896" cy="64007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4000" y="279400"/>
            <a:ext cx="5568950" cy="4880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20167" y="1086849"/>
            <a:ext cx="4162425" cy="22790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solutions.viettel.vn/" TargetMode="External"/><Relationship Id="rId5" Type="http://schemas.openxmlformats.org/officeDocument/2006/relationships/image" Target="../media/image11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solutions.viettel.vn/" TargetMode="External"/><Relationship Id="rId5" Type="http://schemas.openxmlformats.org/officeDocument/2006/relationships/image" Target="../media/image25.jpeg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solutions.viettel.vn/" TargetMode="External"/><Relationship Id="rId5" Type="http://schemas.openxmlformats.org/officeDocument/2006/relationships/image" Target="../media/image13.png"/><Relationship Id="rId4" Type="http://schemas.openxmlformats.org/officeDocument/2006/relationships/image" Target="../media/image2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solutions.viettel.vn/" TargetMode="External"/><Relationship Id="rId5" Type="http://schemas.openxmlformats.org/officeDocument/2006/relationships/image" Target="../media/image13.png"/><Relationship Id="rId4" Type="http://schemas.openxmlformats.org/officeDocument/2006/relationships/image" Target="../media/image27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olutions.viettel.vn/" TargetMode="Externa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solutions.viettel.vn/" TargetMode="Externa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://www.solutions.viettel.vn/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3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jpeg"/><Relationship Id="rId5" Type="http://schemas.openxmlformats.org/officeDocument/2006/relationships/image" Target="../media/image13.pn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hyperlink" Target="http://www.solutions.viettel.vn/" TargetMode="External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solutions.viettel.vn/" TargetMode="Externa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www.solutions.viettel.vn/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4.jpe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www.solutions.viettel.vn/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image" Target="../media/image13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solutions.viettel.vn/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jpeg"/><Relationship Id="rId3" Type="http://schemas.openxmlformats.org/officeDocument/2006/relationships/image" Target="../media/image3.png"/><Relationship Id="rId7" Type="http://schemas.openxmlformats.org/officeDocument/2006/relationships/image" Target="../media/image2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11" Type="http://schemas.openxmlformats.org/officeDocument/2006/relationships/hyperlink" Target="http://www.solutions.viettel.vn/" TargetMode="External"/><Relationship Id="rId5" Type="http://schemas.openxmlformats.org/officeDocument/2006/relationships/image" Target="../media/image18.png"/><Relationship Id="rId10" Type="http://schemas.openxmlformats.org/officeDocument/2006/relationships/image" Target="../media/image13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solutions.viettel.vn/" TargetMode="External"/><Relationship Id="rId5" Type="http://schemas.openxmlformats.org/officeDocument/2006/relationships/image" Target="../media/image13.png"/><Relationship Id="rId4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solutions.viettel.vn/" TargetMode="External"/><Relationship Id="rId5" Type="http://schemas.openxmlformats.org/officeDocument/2006/relationships/image" Target="../media/image13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solutions.viettel.vn/" TargetMode="External"/><Relationship Id="rId5" Type="http://schemas.openxmlformats.org/officeDocument/2006/relationships/image" Target="../media/image24.jpe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5143500"/>
            <a:chOff x="0" y="0"/>
            <a:chExt cx="9144000" cy="51435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5143499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4604005"/>
              <a:ext cx="9143999" cy="539492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662671" y="4756403"/>
              <a:ext cx="975359" cy="214884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476039" y="645367"/>
              <a:ext cx="3664585" cy="3959860"/>
            </a:xfrm>
            <a:custGeom>
              <a:avLst/>
              <a:gdLst/>
              <a:ahLst/>
              <a:cxnLst/>
              <a:rect l="l" t="t" r="r" b="b"/>
              <a:pathLst>
                <a:path w="3664585" h="3959860">
                  <a:moveTo>
                    <a:pt x="2469792" y="556"/>
                  </a:moveTo>
                  <a:lnTo>
                    <a:pt x="2421023" y="0"/>
                  </a:lnTo>
                  <a:lnTo>
                    <a:pt x="2372253" y="1139"/>
                  </a:lnTo>
                  <a:lnTo>
                    <a:pt x="2323539" y="3967"/>
                  </a:lnTo>
                  <a:lnTo>
                    <a:pt x="2274939" y="8476"/>
                  </a:lnTo>
                  <a:lnTo>
                    <a:pt x="2226508" y="14657"/>
                  </a:lnTo>
                  <a:lnTo>
                    <a:pt x="2178306" y="22502"/>
                  </a:lnTo>
                  <a:lnTo>
                    <a:pt x="2130389" y="32004"/>
                  </a:lnTo>
                  <a:lnTo>
                    <a:pt x="2082814" y="43156"/>
                  </a:lnTo>
                  <a:lnTo>
                    <a:pt x="2035639" y="55948"/>
                  </a:lnTo>
                  <a:lnTo>
                    <a:pt x="1988920" y="70373"/>
                  </a:lnTo>
                  <a:lnTo>
                    <a:pt x="737843" y="480429"/>
                  </a:lnTo>
                  <a:lnTo>
                    <a:pt x="690595" y="496738"/>
                  </a:lnTo>
                  <a:lnTo>
                    <a:pt x="644301" y="514861"/>
                  </a:lnTo>
                  <a:lnTo>
                    <a:pt x="599023" y="534760"/>
                  </a:lnTo>
                  <a:lnTo>
                    <a:pt x="554820" y="556398"/>
                  </a:lnTo>
                  <a:lnTo>
                    <a:pt x="511753" y="579735"/>
                  </a:lnTo>
                  <a:lnTo>
                    <a:pt x="469882" y="604736"/>
                  </a:lnTo>
                  <a:lnTo>
                    <a:pt x="429268" y="631361"/>
                  </a:lnTo>
                  <a:lnTo>
                    <a:pt x="389971" y="659573"/>
                  </a:lnTo>
                  <a:lnTo>
                    <a:pt x="352051" y="689335"/>
                  </a:lnTo>
                  <a:lnTo>
                    <a:pt x="315570" y="720607"/>
                  </a:lnTo>
                  <a:lnTo>
                    <a:pt x="280586" y="753354"/>
                  </a:lnTo>
                  <a:lnTo>
                    <a:pt x="247161" y="787535"/>
                  </a:lnTo>
                  <a:lnTo>
                    <a:pt x="52510" y="1101650"/>
                  </a:lnTo>
                  <a:lnTo>
                    <a:pt x="0" y="1386950"/>
                  </a:lnTo>
                  <a:lnTo>
                    <a:pt x="19743" y="1594221"/>
                  </a:lnTo>
                  <a:lnTo>
                    <a:pt x="41854" y="1674248"/>
                  </a:lnTo>
                  <a:lnTo>
                    <a:pt x="972425" y="3959838"/>
                  </a:lnTo>
                  <a:lnTo>
                    <a:pt x="969984" y="3905950"/>
                  </a:lnTo>
                  <a:lnTo>
                    <a:pt x="969298" y="3853312"/>
                  </a:lnTo>
                  <a:lnTo>
                    <a:pt x="970347" y="3801879"/>
                  </a:lnTo>
                  <a:lnTo>
                    <a:pt x="973114" y="3751607"/>
                  </a:lnTo>
                  <a:lnTo>
                    <a:pt x="977579" y="3702450"/>
                  </a:lnTo>
                  <a:lnTo>
                    <a:pt x="983724" y="3654364"/>
                  </a:lnTo>
                  <a:lnTo>
                    <a:pt x="991531" y="3607304"/>
                  </a:lnTo>
                  <a:lnTo>
                    <a:pt x="1000981" y="3561225"/>
                  </a:lnTo>
                  <a:lnTo>
                    <a:pt x="1012055" y="3516083"/>
                  </a:lnTo>
                  <a:lnTo>
                    <a:pt x="1024736" y="3471831"/>
                  </a:lnTo>
                  <a:lnTo>
                    <a:pt x="1039004" y="3428427"/>
                  </a:lnTo>
                  <a:lnTo>
                    <a:pt x="1054842" y="3385824"/>
                  </a:lnTo>
                  <a:lnTo>
                    <a:pt x="1072231" y="3343978"/>
                  </a:lnTo>
                  <a:lnTo>
                    <a:pt x="1091152" y="3302845"/>
                  </a:lnTo>
                  <a:lnTo>
                    <a:pt x="1111586" y="3262379"/>
                  </a:lnTo>
                  <a:lnTo>
                    <a:pt x="1133516" y="3222535"/>
                  </a:lnTo>
                  <a:lnTo>
                    <a:pt x="1156923" y="3183269"/>
                  </a:lnTo>
                  <a:lnTo>
                    <a:pt x="1181788" y="3144536"/>
                  </a:lnTo>
                  <a:lnTo>
                    <a:pt x="1208093" y="3106291"/>
                  </a:lnTo>
                  <a:lnTo>
                    <a:pt x="1235820" y="3068489"/>
                  </a:lnTo>
                  <a:lnTo>
                    <a:pt x="1295463" y="2994036"/>
                  </a:lnTo>
                  <a:lnTo>
                    <a:pt x="1360570" y="2920819"/>
                  </a:lnTo>
                  <a:lnTo>
                    <a:pt x="1430993" y="2848477"/>
                  </a:lnTo>
                  <a:lnTo>
                    <a:pt x="1506585" y="2776654"/>
                  </a:lnTo>
                  <a:lnTo>
                    <a:pt x="1587197" y="2704990"/>
                  </a:lnTo>
                  <a:lnTo>
                    <a:pt x="1623962" y="2674737"/>
                  </a:lnTo>
                  <a:lnTo>
                    <a:pt x="1663360" y="2645043"/>
                  </a:lnTo>
                  <a:lnTo>
                    <a:pt x="1705171" y="2615928"/>
                  </a:lnTo>
                  <a:lnTo>
                    <a:pt x="1749177" y="2587410"/>
                  </a:lnTo>
                  <a:lnTo>
                    <a:pt x="1795159" y="2559506"/>
                  </a:lnTo>
                  <a:lnTo>
                    <a:pt x="1842898" y="2532237"/>
                  </a:lnTo>
                  <a:lnTo>
                    <a:pt x="1942771" y="2479672"/>
                  </a:lnTo>
                  <a:lnTo>
                    <a:pt x="2047046" y="2429864"/>
                  </a:lnTo>
                  <a:lnTo>
                    <a:pt x="2153972" y="2382960"/>
                  </a:lnTo>
                  <a:lnTo>
                    <a:pt x="2261798" y="2339107"/>
                  </a:lnTo>
                  <a:lnTo>
                    <a:pt x="2368774" y="2298454"/>
                  </a:lnTo>
                  <a:lnTo>
                    <a:pt x="2523812" y="2243796"/>
                  </a:lnTo>
                  <a:lnTo>
                    <a:pt x="2711213" y="2183496"/>
                  </a:lnTo>
                  <a:lnTo>
                    <a:pt x="2969864" y="2108366"/>
                  </a:lnTo>
                  <a:lnTo>
                    <a:pt x="3016138" y="2091773"/>
                  </a:lnTo>
                  <a:lnTo>
                    <a:pt x="3061162" y="2072680"/>
                  </a:lnTo>
                  <a:lnTo>
                    <a:pt x="3104807" y="2051149"/>
                  </a:lnTo>
                  <a:lnTo>
                    <a:pt x="3146945" y="2027243"/>
                  </a:lnTo>
                  <a:lnTo>
                    <a:pt x="3187445" y="2001023"/>
                  </a:lnTo>
                  <a:lnTo>
                    <a:pt x="3219974" y="1977350"/>
                  </a:lnTo>
                  <a:lnTo>
                    <a:pt x="3251890" y="1952217"/>
                  </a:lnTo>
                  <a:lnTo>
                    <a:pt x="3283126" y="1925671"/>
                  </a:lnTo>
                  <a:lnTo>
                    <a:pt x="3313615" y="1897758"/>
                  </a:lnTo>
                  <a:lnTo>
                    <a:pt x="3343290" y="1868525"/>
                  </a:lnTo>
                  <a:lnTo>
                    <a:pt x="3372086" y="1838020"/>
                  </a:lnTo>
                  <a:lnTo>
                    <a:pt x="3399936" y="1806289"/>
                  </a:lnTo>
                  <a:lnTo>
                    <a:pt x="3426772" y="1773379"/>
                  </a:lnTo>
                  <a:lnTo>
                    <a:pt x="3452529" y="1739336"/>
                  </a:lnTo>
                  <a:lnTo>
                    <a:pt x="3477139" y="1704208"/>
                  </a:lnTo>
                  <a:lnTo>
                    <a:pt x="3500536" y="1668041"/>
                  </a:lnTo>
                  <a:lnTo>
                    <a:pt x="3522655" y="1630883"/>
                  </a:lnTo>
                  <a:lnTo>
                    <a:pt x="3543426" y="1592779"/>
                  </a:lnTo>
                  <a:lnTo>
                    <a:pt x="3562786" y="1553777"/>
                  </a:lnTo>
                  <a:lnTo>
                    <a:pt x="3580666" y="1513924"/>
                  </a:lnTo>
                  <a:lnTo>
                    <a:pt x="3597000" y="1473266"/>
                  </a:lnTo>
                  <a:lnTo>
                    <a:pt x="3611721" y="1431851"/>
                  </a:lnTo>
                  <a:lnTo>
                    <a:pt x="3624764" y="1389725"/>
                  </a:lnTo>
                  <a:lnTo>
                    <a:pt x="3636061" y="1346934"/>
                  </a:lnTo>
                  <a:lnTo>
                    <a:pt x="3645545" y="1303526"/>
                  </a:lnTo>
                  <a:lnTo>
                    <a:pt x="3653150" y="1259548"/>
                  </a:lnTo>
                  <a:lnTo>
                    <a:pt x="3658810" y="1215047"/>
                  </a:lnTo>
                  <a:lnTo>
                    <a:pt x="3662458" y="1170068"/>
                  </a:lnTo>
                  <a:lnTo>
                    <a:pt x="3664027" y="1124660"/>
                  </a:lnTo>
                  <a:lnTo>
                    <a:pt x="3663451" y="1078868"/>
                  </a:lnTo>
                  <a:lnTo>
                    <a:pt x="3660663" y="1032740"/>
                  </a:lnTo>
                  <a:lnTo>
                    <a:pt x="3655596" y="986323"/>
                  </a:lnTo>
                  <a:lnTo>
                    <a:pt x="3648184" y="939663"/>
                  </a:lnTo>
                  <a:lnTo>
                    <a:pt x="3638360" y="892807"/>
                  </a:lnTo>
                  <a:lnTo>
                    <a:pt x="3626058" y="845802"/>
                  </a:lnTo>
                  <a:lnTo>
                    <a:pt x="3611211" y="798695"/>
                  </a:lnTo>
                  <a:lnTo>
                    <a:pt x="3593753" y="751533"/>
                  </a:lnTo>
                  <a:lnTo>
                    <a:pt x="3573616" y="704362"/>
                  </a:lnTo>
                  <a:lnTo>
                    <a:pt x="3550734" y="657229"/>
                  </a:lnTo>
                  <a:lnTo>
                    <a:pt x="3525041" y="610182"/>
                  </a:lnTo>
                  <a:lnTo>
                    <a:pt x="3496470" y="563267"/>
                  </a:lnTo>
                  <a:lnTo>
                    <a:pt x="3464955" y="516530"/>
                  </a:lnTo>
                  <a:lnTo>
                    <a:pt x="3429406" y="468731"/>
                  </a:lnTo>
                  <a:lnTo>
                    <a:pt x="3392629" y="423869"/>
                  </a:lnTo>
                  <a:lnTo>
                    <a:pt x="3354732" y="381853"/>
                  </a:lnTo>
                  <a:lnTo>
                    <a:pt x="3315827" y="342594"/>
                  </a:lnTo>
                  <a:lnTo>
                    <a:pt x="3276025" y="306001"/>
                  </a:lnTo>
                  <a:lnTo>
                    <a:pt x="3235436" y="271986"/>
                  </a:lnTo>
                  <a:lnTo>
                    <a:pt x="3194172" y="240458"/>
                  </a:lnTo>
                  <a:lnTo>
                    <a:pt x="3152342" y="211328"/>
                  </a:lnTo>
                  <a:lnTo>
                    <a:pt x="3110058" y="184505"/>
                  </a:lnTo>
                  <a:lnTo>
                    <a:pt x="3067431" y="159901"/>
                  </a:lnTo>
                  <a:lnTo>
                    <a:pt x="3024571" y="137425"/>
                  </a:lnTo>
                  <a:lnTo>
                    <a:pt x="2981590" y="116988"/>
                  </a:lnTo>
                  <a:lnTo>
                    <a:pt x="2938597" y="98500"/>
                  </a:lnTo>
                  <a:lnTo>
                    <a:pt x="2895704" y="81871"/>
                  </a:lnTo>
                  <a:lnTo>
                    <a:pt x="2853021" y="67012"/>
                  </a:lnTo>
                  <a:lnTo>
                    <a:pt x="2806325" y="52603"/>
                  </a:lnTo>
                  <a:lnTo>
                    <a:pt x="2759169" y="39953"/>
                  </a:lnTo>
                  <a:lnTo>
                    <a:pt x="2711611" y="29055"/>
                  </a:lnTo>
                  <a:lnTo>
                    <a:pt x="2663708" y="19900"/>
                  </a:lnTo>
                  <a:lnTo>
                    <a:pt x="2615517" y="12480"/>
                  </a:lnTo>
                  <a:lnTo>
                    <a:pt x="2567096" y="6788"/>
                  </a:lnTo>
                  <a:lnTo>
                    <a:pt x="2518502" y="2816"/>
                  </a:lnTo>
                  <a:lnTo>
                    <a:pt x="2469792" y="556"/>
                  </a:lnTo>
                  <a:close/>
                </a:path>
              </a:pathLst>
            </a:custGeom>
            <a:solidFill>
              <a:srgbClr val="EC1A3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961767" y="971535"/>
              <a:ext cx="2853690" cy="3059430"/>
            </a:xfrm>
            <a:custGeom>
              <a:avLst/>
              <a:gdLst/>
              <a:ahLst/>
              <a:cxnLst/>
              <a:rect l="l" t="t" r="r" b="b"/>
              <a:pathLst>
                <a:path w="2853690" h="3059429">
                  <a:moveTo>
                    <a:pt x="755828" y="3054779"/>
                  </a:moveTo>
                  <a:lnTo>
                    <a:pt x="755828" y="3057269"/>
                  </a:lnTo>
                  <a:lnTo>
                    <a:pt x="753682" y="3059261"/>
                  </a:lnTo>
                  <a:lnTo>
                    <a:pt x="750982" y="3059261"/>
                  </a:lnTo>
                  <a:lnTo>
                    <a:pt x="748904" y="3059261"/>
                  </a:lnTo>
                  <a:lnTo>
                    <a:pt x="32628" y="1303451"/>
                  </a:lnTo>
                  <a:lnTo>
                    <a:pt x="15308" y="1240789"/>
                  </a:lnTo>
                  <a:lnTo>
                    <a:pt x="0" y="1078560"/>
                  </a:lnTo>
                  <a:lnTo>
                    <a:pt x="41683" y="855399"/>
                  </a:lnTo>
                  <a:lnTo>
                    <a:pt x="195340" y="609941"/>
                  </a:lnTo>
                  <a:lnTo>
                    <a:pt x="230252" y="575101"/>
                  </a:lnTo>
                  <a:lnTo>
                    <a:pt x="267246" y="542244"/>
                  </a:lnTo>
                  <a:lnTo>
                    <a:pt x="306217" y="511438"/>
                  </a:lnTo>
                  <a:lnTo>
                    <a:pt x="347056" y="482748"/>
                  </a:lnTo>
                  <a:lnTo>
                    <a:pt x="389656" y="456241"/>
                  </a:lnTo>
                  <a:lnTo>
                    <a:pt x="433911" y="431982"/>
                  </a:lnTo>
                  <a:lnTo>
                    <a:pt x="479713" y="410037"/>
                  </a:lnTo>
                  <a:lnTo>
                    <a:pt x="526955" y="390473"/>
                  </a:lnTo>
                  <a:lnTo>
                    <a:pt x="575530" y="373356"/>
                  </a:lnTo>
                  <a:lnTo>
                    <a:pt x="1548129" y="54921"/>
                  </a:lnTo>
                  <a:lnTo>
                    <a:pt x="1594925" y="40538"/>
                  </a:lnTo>
                  <a:lnTo>
                    <a:pt x="1642284" y="28334"/>
                  </a:lnTo>
                  <a:lnTo>
                    <a:pt x="1690115" y="18308"/>
                  </a:lnTo>
                  <a:lnTo>
                    <a:pt x="1738325" y="10461"/>
                  </a:lnTo>
                  <a:lnTo>
                    <a:pt x="1786824" y="4794"/>
                  </a:lnTo>
                  <a:lnTo>
                    <a:pt x="1835519" y="1307"/>
                  </a:lnTo>
                  <a:lnTo>
                    <a:pt x="1884318" y="0"/>
                  </a:lnTo>
                  <a:lnTo>
                    <a:pt x="1933130" y="873"/>
                  </a:lnTo>
                  <a:lnTo>
                    <a:pt x="1981863" y="3928"/>
                  </a:lnTo>
                  <a:lnTo>
                    <a:pt x="2030425" y="9164"/>
                  </a:lnTo>
                  <a:lnTo>
                    <a:pt x="2078724" y="16583"/>
                  </a:lnTo>
                  <a:lnTo>
                    <a:pt x="2126670" y="26183"/>
                  </a:lnTo>
                  <a:lnTo>
                    <a:pt x="2174169" y="37967"/>
                  </a:lnTo>
                  <a:lnTo>
                    <a:pt x="2221130" y="51933"/>
                  </a:lnTo>
                  <a:lnTo>
                    <a:pt x="2262828" y="66583"/>
                  </a:lnTo>
                  <a:lnTo>
                    <a:pt x="2304723" y="83423"/>
                  </a:lnTo>
                  <a:lnTo>
                    <a:pt x="2346652" y="102587"/>
                  </a:lnTo>
                  <a:lnTo>
                    <a:pt x="2388447" y="124214"/>
                  </a:lnTo>
                  <a:lnTo>
                    <a:pt x="2429945" y="148437"/>
                  </a:lnTo>
                  <a:lnTo>
                    <a:pt x="2470979" y="175392"/>
                  </a:lnTo>
                  <a:lnTo>
                    <a:pt x="2511384" y="205216"/>
                  </a:lnTo>
                  <a:lnTo>
                    <a:pt x="2550995" y="238044"/>
                  </a:lnTo>
                  <a:lnTo>
                    <a:pt x="2589646" y="274012"/>
                  </a:lnTo>
                  <a:lnTo>
                    <a:pt x="2627171" y="313256"/>
                  </a:lnTo>
                  <a:lnTo>
                    <a:pt x="2663407" y="355910"/>
                  </a:lnTo>
                  <a:lnTo>
                    <a:pt x="2698186" y="402112"/>
                  </a:lnTo>
                  <a:lnTo>
                    <a:pt x="2729087" y="448601"/>
                  </a:lnTo>
                  <a:lnTo>
                    <a:pt x="2756279" y="495296"/>
                  </a:lnTo>
                  <a:lnTo>
                    <a:pt x="2779870" y="542122"/>
                  </a:lnTo>
                  <a:lnTo>
                    <a:pt x="2799969" y="589003"/>
                  </a:lnTo>
                  <a:lnTo>
                    <a:pt x="2816683" y="635864"/>
                  </a:lnTo>
                  <a:lnTo>
                    <a:pt x="2830118" y="682630"/>
                  </a:lnTo>
                  <a:lnTo>
                    <a:pt x="2840384" y="729225"/>
                  </a:lnTo>
                  <a:lnTo>
                    <a:pt x="2847588" y="775573"/>
                  </a:lnTo>
                  <a:lnTo>
                    <a:pt x="2851837" y="821598"/>
                  </a:lnTo>
                  <a:lnTo>
                    <a:pt x="2853239" y="867226"/>
                  </a:lnTo>
                  <a:lnTo>
                    <a:pt x="2851902" y="912381"/>
                  </a:lnTo>
                  <a:lnTo>
                    <a:pt x="2847933" y="956987"/>
                  </a:lnTo>
                  <a:lnTo>
                    <a:pt x="2841440" y="1000969"/>
                  </a:lnTo>
                  <a:lnTo>
                    <a:pt x="2832531" y="1044251"/>
                  </a:lnTo>
                  <a:lnTo>
                    <a:pt x="2821313" y="1086757"/>
                  </a:lnTo>
                  <a:lnTo>
                    <a:pt x="2807895" y="1128413"/>
                  </a:lnTo>
                  <a:lnTo>
                    <a:pt x="2792383" y="1169142"/>
                  </a:lnTo>
                  <a:lnTo>
                    <a:pt x="2774886" y="1208870"/>
                  </a:lnTo>
                  <a:lnTo>
                    <a:pt x="2755511" y="1247520"/>
                  </a:lnTo>
                  <a:lnTo>
                    <a:pt x="2734365" y="1285017"/>
                  </a:lnTo>
                  <a:lnTo>
                    <a:pt x="2711557" y="1321286"/>
                  </a:lnTo>
                  <a:lnTo>
                    <a:pt x="2687194" y="1356251"/>
                  </a:lnTo>
                  <a:lnTo>
                    <a:pt x="2661384" y="1389836"/>
                  </a:lnTo>
                  <a:lnTo>
                    <a:pt x="2634234" y="1421966"/>
                  </a:lnTo>
                  <a:lnTo>
                    <a:pt x="2605853" y="1452566"/>
                  </a:lnTo>
                  <a:lnTo>
                    <a:pt x="2576347" y="1481560"/>
                  </a:lnTo>
                  <a:lnTo>
                    <a:pt x="2545825" y="1508872"/>
                  </a:lnTo>
                  <a:lnTo>
                    <a:pt x="2514393" y="1534427"/>
                  </a:lnTo>
                  <a:lnTo>
                    <a:pt x="2482161" y="1558149"/>
                  </a:lnTo>
                  <a:lnTo>
                    <a:pt x="2444053" y="1582479"/>
                  </a:lnTo>
                  <a:lnTo>
                    <a:pt x="2404128" y="1604183"/>
                  </a:lnTo>
                  <a:lnTo>
                    <a:pt x="2362561" y="1623189"/>
                  </a:lnTo>
                  <a:lnTo>
                    <a:pt x="2319528" y="1639425"/>
                  </a:lnTo>
                  <a:lnTo>
                    <a:pt x="2275206" y="1652820"/>
                  </a:lnTo>
                  <a:lnTo>
                    <a:pt x="2247468" y="1660439"/>
                  </a:lnTo>
                  <a:lnTo>
                    <a:pt x="2215760" y="1669360"/>
                  </a:lnTo>
                  <a:lnTo>
                    <a:pt x="2141796" y="1690994"/>
                  </a:lnTo>
                  <a:lnTo>
                    <a:pt x="2100222" y="1703650"/>
                  </a:lnTo>
                  <a:lnTo>
                    <a:pt x="2056039" y="1717492"/>
                  </a:lnTo>
                  <a:lnTo>
                    <a:pt x="2009590" y="1732492"/>
                  </a:lnTo>
                  <a:lnTo>
                    <a:pt x="1961214" y="1748621"/>
                  </a:lnTo>
                  <a:lnTo>
                    <a:pt x="1911253" y="1765850"/>
                  </a:lnTo>
                  <a:lnTo>
                    <a:pt x="1860046" y="1784151"/>
                  </a:lnTo>
                  <a:lnTo>
                    <a:pt x="1807934" y="1803494"/>
                  </a:lnTo>
                  <a:lnTo>
                    <a:pt x="1755258" y="1823850"/>
                  </a:lnTo>
                  <a:lnTo>
                    <a:pt x="1702359" y="1845191"/>
                  </a:lnTo>
                  <a:lnTo>
                    <a:pt x="1649576" y="1867487"/>
                  </a:lnTo>
                  <a:lnTo>
                    <a:pt x="1597252" y="1890710"/>
                  </a:lnTo>
                  <a:lnTo>
                    <a:pt x="1545725" y="1914831"/>
                  </a:lnTo>
                  <a:lnTo>
                    <a:pt x="1495338" y="1939821"/>
                  </a:lnTo>
                  <a:lnTo>
                    <a:pt x="1446429" y="1965650"/>
                  </a:lnTo>
                  <a:lnTo>
                    <a:pt x="1399341" y="1992291"/>
                  </a:lnTo>
                  <a:lnTo>
                    <a:pt x="1354413" y="2019713"/>
                  </a:lnTo>
                  <a:lnTo>
                    <a:pt x="1311987" y="2047889"/>
                  </a:lnTo>
                  <a:lnTo>
                    <a:pt x="1272402" y="2076789"/>
                  </a:lnTo>
                  <a:lnTo>
                    <a:pt x="1236000" y="2106384"/>
                  </a:lnTo>
                  <a:lnTo>
                    <a:pt x="1195539" y="2141950"/>
                  </a:lnTo>
                  <a:lnTo>
                    <a:pt x="1156650" y="2177526"/>
                  </a:lnTo>
                  <a:lnTo>
                    <a:pt x="1119362" y="2213184"/>
                  </a:lnTo>
                  <a:lnTo>
                    <a:pt x="1083706" y="2248998"/>
                  </a:lnTo>
                  <a:lnTo>
                    <a:pt x="1049710" y="2285039"/>
                  </a:lnTo>
                  <a:lnTo>
                    <a:pt x="1017405" y="2321378"/>
                  </a:lnTo>
                  <a:lnTo>
                    <a:pt x="986821" y="2358089"/>
                  </a:lnTo>
                  <a:lnTo>
                    <a:pt x="957987" y="2395244"/>
                  </a:lnTo>
                  <a:lnTo>
                    <a:pt x="930933" y="2432913"/>
                  </a:lnTo>
                  <a:lnTo>
                    <a:pt x="905690" y="2471170"/>
                  </a:lnTo>
                  <a:lnTo>
                    <a:pt x="882286" y="2510087"/>
                  </a:lnTo>
                  <a:lnTo>
                    <a:pt x="860753" y="2549735"/>
                  </a:lnTo>
                  <a:lnTo>
                    <a:pt x="841119" y="2590187"/>
                  </a:lnTo>
                  <a:lnTo>
                    <a:pt x="823415" y="2631515"/>
                  </a:lnTo>
                  <a:lnTo>
                    <a:pt x="807670" y="2673791"/>
                  </a:lnTo>
                  <a:lnTo>
                    <a:pt x="793914" y="2717087"/>
                  </a:lnTo>
                  <a:lnTo>
                    <a:pt x="782177" y="2761476"/>
                  </a:lnTo>
                  <a:lnTo>
                    <a:pt x="772489" y="2807028"/>
                  </a:lnTo>
                  <a:lnTo>
                    <a:pt x="764880" y="2853817"/>
                  </a:lnTo>
                  <a:lnTo>
                    <a:pt x="759380" y="2901915"/>
                  </a:lnTo>
                  <a:lnTo>
                    <a:pt x="756018" y="2951393"/>
                  </a:lnTo>
                  <a:lnTo>
                    <a:pt x="754824" y="3002324"/>
                  </a:lnTo>
                  <a:lnTo>
                    <a:pt x="755828" y="3054779"/>
                  </a:lnTo>
                  <a:close/>
                </a:path>
              </a:pathLst>
            </a:custGeom>
            <a:ln w="923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261999" y="1501851"/>
            <a:ext cx="2315845" cy="695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dirty="0">
                <a:solidFill>
                  <a:srgbClr val="FFFFFF"/>
                </a:solidFill>
                <a:latin typeface="Arial"/>
                <a:cs typeface="Arial"/>
              </a:rPr>
              <a:t>NỀN</a:t>
            </a:r>
            <a:r>
              <a:rPr sz="22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b="1" spc="-95" dirty="0">
                <a:solidFill>
                  <a:srgbClr val="FFFFFF"/>
                </a:solidFill>
                <a:latin typeface="Arial"/>
                <a:cs typeface="Arial"/>
              </a:rPr>
              <a:t>TẢNG</a:t>
            </a:r>
            <a:r>
              <a:rPr sz="2200" b="1" spc="-25" dirty="0">
                <a:solidFill>
                  <a:srgbClr val="FFFFFF"/>
                </a:solidFill>
                <a:latin typeface="Arial"/>
                <a:cs typeface="Arial"/>
              </a:rPr>
              <a:t> QUẢN</a:t>
            </a:r>
            <a:endParaRPr sz="2200">
              <a:latin typeface="Arial"/>
              <a:cs typeface="Arial"/>
            </a:endParaRPr>
          </a:p>
          <a:p>
            <a:pPr marL="186055">
              <a:lnSpc>
                <a:spcPct val="100000"/>
              </a:lnSpc>
              <a:spcBef>
                <a:spcPts val="5"/>
              </a:spcBef>
            </a:pPr>
            <a:r>
              <a:rPr sz="2200" b="1" spc="-20" dirty="0">
                <a:solidFill>
                  <a:srgbClr val="FFFFFF"/>
                </a:solidFill>
                <a:latin typeface="Arial"/>
                <a:cs typeface="Arial"/>
              </a:rPr>
              <a:t>LÝ</a:t>
            </a:r>
            <a:r>
              <a:rPr sz="2200" b="1" spc="-1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b="1" spc="-10" dirty="0">
                <a:solidFill>
                  <a:srgbClr val="FFFFFF"/>
                </a:solidFill>
                <a:latin typeface="Arial"/>
                <a:cs typeface="Arial"/>
              </a:rPr>
              <a:t>VIDEO</a:t>
            </a:r>
            <a:r>
              <a:rPr sz="2200" b="1" spc="-1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200" b="1" spc="-25" dirty="0">
                <a:solidFill>
                  <a:srgbClr val="FFFFFF"/>
                </a:solidFill>
                <a:latin typeface="Arial"/>
                <a:cs typeface="Arial"/>
              </a:rPr>
              <a:t>VMS</a:t>
            </a:r>
            <a:endParaRPr sz="2200">
              <a:latin typeface="Arial"/>
              <a:cs typeface="Arial"/>
            </a:endParaRPr>
          </a:p>
        </p:txBody>
      </p:sp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900671" y="97535"/>
            <a:ext cx="2153412" cy="638556"/>
          </a:xfrm>
          <a:prstGeom prst="rect">
            <a:avLst/>
          </a:prstGeom>
        </p:spPr>
      </p:pic>
      <p:sp>
        <p:nvSpPr>
          <p:cNvPr id="15" name="object 15"/>
          <p:cNvSpPr txBox="1"/>
          <p:nvPr/>
        </p:nvSpPr>
        <p:spPr>
          <a:xfrm>
            <a:off x="241300" y="4765954"/>
            <a:ext cx="8661400" cy="361950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70"/>
              </a:spcBef>
              <a:tabLst>
                <a:tab pos="222885" algn="l"/>
                <a:tab pos="8648065" algn="l"/>
              </a:tabLst>
            </a:pPr>
            <a:r>
              <a:rPr sz="11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lang="en-US" sz="1100" b="1" u="sng" spc="-10" dirty="0" smtClean="0"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6"/>
              </a:rPr>
              <a:t>viettelnet.vn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6"/>
              </a:rPr>
              <a:t>	</a:t>
            </a:r>
            <a:endParaRPr sz="1100" dirty="0">
              <a:latin typeface="Arial"/>
              <a:cs typeface="Arial"/>
            </a:endParaRPr>
          </a:p>
          <a:p>
            <a:pPr marL="2806700">
              <a:lnSpc>
                <a:spcPct val="100000"/>
              </a:lnSpc>
              <a:spcBef>
                <a:spcPts val="180"/>
              </a:spcBef>
            </a:pPr>
            <a:endParaRPr sz="800" dirty="0">
              <a:latin typeface="Times New Roman"/>
              <a:cs typeface="Times New Roman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52400" y="133350"/>
            <a:ext cx="54393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1200" b="1" dirty="0">
                <a:solidFill>
                  <a:srgbClr val="0070C0"/>
                </a:solidFill>
              </a:rPr>
              <a:t>Hotline đăng ký sử dụng thử Viettel PMS và mua bản quyền toàn quốc:</a:t>
            </a:r>
            <a:r>
              <a:rPr lang="vi-VN" sz="1200" dirty="0" smtClean="0">
                <a:solidFill>
                  <a:srgbClr val="0070C0"/>
                </a:solidFill>
              </a:rPr>
              <a:t> </a:t>
            </a:r>
            <a:endParaRPr lang="en-US" sz="1200" dirty="0" smtClean="0">
              <a:solidFill>
                <a:srgbClr val="0070C0"/>
              </a:solidFill>
            </a:endParaRPr>
          </a:p>
          <a:p>
            <a:r>
              <a:rPr lang="en-US" sz="1200" b="1" dirty="0">
                <a:solidFill>
                  <a:srgbClr val="FF0000"/>
                </a:solidFill>
              </a:rPr>
              <a:t> </a:t>
            </a:r>
            <a:r>
              <a:rPr lang="en-US" sz="1200" b="1" dirty="0" smtClean="0">
                <a:solidFill>
                  <a:srgbClr val="FF0000"/>
                </a:solidFill>
              </a:rPr>
              <a:t>                     </a:t>
            </a:r>
            <a:r>
              <a:rPr lang="vi-VN" sz="1200" b="1" dirty="0" smtClean="0">
                <a:solidFill>
                  <a:srgbClr val="FF0000"/>
                </a:solidFill>
              </a:rPr>
              <a:t>0963.14.5353 </a:t>
            </a:r>
            <a:r>
              <a:rPr lang="vi-VN" sz="1200" b="1" dirty="0">
                <a:solidFill>
                  <a:srgbClr val="FF0000"/>
                </a:solidFill>
              </a:rPr>
              <a:t>/ 0922.193.999 / 0902.889.777</a:t>
            </a:r>
            <a:endParaRPr lang="en-US" sz="1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4604005"/>
            <a:ext cx="9144000" cy="539750"/>
            <a:chOff x="0" y="4604005"/>
            <a:chExt cx="9144000" cy="53975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4604005"/>
              <a:ext cx="9143999" cy="539492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662671" y="4756404"/>
              <a:ext cx="975359" cy="214884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578916" y="1456181"/>
            <a:ext cx="2476500" cy="22402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95"/>
              </a:spcBef>
              <a:buSzPct val="150000"/>
              <a:buFont typeface="Wingdings"/>
              <a:buChar char=""/>
              <a:tabLst>
                <a:tab pos="354965" algn="l"/>
              </a:tabLst>
            </a:pPr>
            <a:r>
              <a:rPr sz="1600" dirty="0">
                <a:latin typeface="Times New Roman"/>
                <a:cs typeface="Times New Roman"/>
              </a:rPr>
              <a:t>Xem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lại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một hoặc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spc="-20" dirty="0">
                <a:latin typeface="Times New Roman"/>
                <a:cs typeface="Times New Roman"/>
              </a:rPr>
              <a:t>nhiều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0"/>
              </a:spcBef>
              <a:buFont typeface="Wingdings"/>
              <a:buChar char=""/>
            </a:pPr>
            <a:endParaRPr sz="16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</a:pPr>
            <a:r>
              <a:rPr sz="1600" spc="-10" dirty="0">
                <a:latin typeface="Times New Roman"/>
                <a:cs typeface="Times New Roman"/>
              </a:rPr>
              <a:t>Camera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1600">
              <a:latin typeface="Times New Roman"/>
              <a:cs typeface="Times New Roman"/>
            </a:endParaRPr>
          </a:p>
          <a:p>
            <a:pPr marL="354965" indent="-342265">
              <a:lnSpc>
                <a:spcPct val="100000"/>
              </a:lnSpc>
              <a:buSzPct val="150000"/>
              <a:buFont typeface="Wingdings"/>
              <a:buChar char=""/>
              <a:tabLst>
                <a:tab pos="354965" algn="l"/>
              </a:tabLst>
            </a:pPr>
            <a:r>
              <a:rPr sz="1600" dirty="0">
                <a:latin typeface="Times New Roman"/>
                <a:cs typeface="Times New Roman"/>
              </a:rPr>
              <a:t>Điều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chỉnh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tốc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độ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xem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lại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5"/>
              </a:spcBef>
              <a:buFont typeface="Wingdings"/>
              <a:buChar char=""/>
            </a:pPr>
            <a:endParaRPr sz="1600">
              <a:latin typeface="Times New Roman"/>
              <a:cs typeface="Times New Roman"/>
            </a:endParaRPr>
          </a:p>
          <a:p>
            <a:pPr marL="354965" indent="-342265">
              <a:lnSpc>
                <a:spcPct val="100000"/>
              </a:lnSpc>
              <a:buSzPct val="150000"/>
              <a:buFont typeface="Wingdings"/>
              <a:buChar char=""/>
              <a:tabLst>
                <a:tab pos="354965" algn="l"/>
              </a:tabLst>
            </a:pPr>
            <a:r>
              <a:rPr sz="1600" dirty="0">
                <a:latin typeface="Times New Roman"/>
                <a:cs typeface="Times New Roman"/>
              </a:rPr>
              <a:t>Digital</a:t>
            </a:r>
            <a:r>
              <a:rPr sz="1600" spc="-55" dirty="0">
                <a:latin typeface="Times New Roman"/>
                <a:cs typeface="Times New Roman"/>
              </a:rPr>
              <a:t> </a:t>
            </a:r>
            <a:r>
              <a:rPr sz="1600" spc="-20" dirty="0">
                <a:latin typeface="Times New Roman"/>
                <a:cs typeface="Times New Roman"/>
              </a:rPr>
              <a:t>zoom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0"/>
              </a:spcBef>
              <a:buFont typeface="Wingdings"/>
              <a:buChar char=""/>
            </a:pPr>
            <a:endParaRPr sz="1600">
              <a:latin typeface="Times New Roman"/>
              <a:cs typeface="Times New Roman"/>
            </a:endParaRPr>
          </a:p>
          <a:p>
            <a:pPr marL="354965" indent="-342265">
              <a:lnSpc>
                <a:spcPct val="100000"/>
              </a:lnSpc>
              <a:buSzPct val="150000"/>
              <a:buFont typeface="Wingdings"/>
              <a:buChar char=""/>
              <a:tabLst>
                <a:tab pos="354965" algn="l"/>
              </a:tabLst>
            </a:pPr>
            <a:r>
              <a:rPr sz="1600" dirty="0">
                <a:latin typeface="Times New Roman"/>
                <a:cs typeface="Times New Roman"/>
              </a:rPr>
              <a:t>Tua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tới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vị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trí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cụ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thể</a:t>
            </a:r>
            <a:endParaRPr sz="1600">
              <a:latin typeface="Times New Roman"/>
              <a:cs typeface="Times New Roman"/>
            </a:endParaRPr>
          </a:p>
        </p:txBody>
      </p:sp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164354" y="265648"/>
            <a:ext cx="1560125" cy="219666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150107" y="993647"/>
            <a:ext cx="5487924" cy="3436620"/>
          </a:xfrm>
          <a:prstGeom prst="rect">
            <a:avLst/>
          </a:prstGeom>
        </p:spPr>
      </p:pic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279400" y="284988"/>
            <a:ext cx="174498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dirty="0"/>
              <a:t>Ngày</a:t>
            </a:r>
            <a:r>
              <a:rPr spc="5" dirty="0"/>
              <a:t> </a:t>
            </a:r>
            <a:r>
              <a:rPr dirty="0"/>
              <a:t>đến:</a:t>
            </a:r>
            <a:r>
              <a:rPr spc="5" dirty="0"/>
              <a:t> </a:t>
            </a:r>
            <a:r>
              <a:rPr spc="-5" dirty="0"/>
              <a:t>06/</a:t>
            </a:r>
            <a:r>
              <a:rPr spc="-325" dirty="0"/>
              <a:t>0</a:t>
            </a:r>
            <a:r>
              <a:rPr sz="3000" b="1" spc="-1522" baseline="-33333" dirty="0">
                <a:latin typeface="Arial"/>
                <a:cs typeface="Arial"/>
              </a:rPr>
              <a:t>X</a:t>
            </a:r>
            <a:r>
              <a:rPr sz="900" spc="-5" dirty="0"/>
              <a:t>7/</a:t>
            </a:r>
            <a:r>
              <a:rPr sz="900" spc="-235" dirty="0"/>
              <a:t>2</a:t>
            </a:r>
            <a:r>
              <a:rPr sz="3000" b="1" spc="-1657" baseline="-33333" dirty="0">
                <a:latin typeface="Arial"/>
                <a:cs typeface="Arial"/>
              </a:rPr>
              <a:t>E</a:t>
            </a:r>
            <a:r>
              <a:rPr sz="900" spc="-5" dirty="0"/>
              <a:t>02</a:t>
            </a:r>
            <a:r>
              <a:rPr sz="900" spc="-365" dirty="0"/>
              <a:t>4</a:t>
            </a:r>
            <a:r>
              <a:rPr sz="3000" b="1" spc="-7" baseline="-33333" dirty="0">
                <a:latin typeface="Arial"/>
                <a:cs typeface="Arial"/>
              </a:rPr>
              <a:t>M</a:t>
            </a:r>
            <a:r>
              <a:rPr sz="3000" b="1" spc="52" baseline="-33333" dirty="0">
                <a:latin typeface="Arial"/>
                <a:cs typeface="Arial"/>
              </a:rPr>
              <a:t> </a:t>
            </a:r>
            <a:r>
              <a:rPr sz="3000" b="1" spc="-37" baseline="-33333" dirty="0">
                <a:latin typeface="Arial"/>
                <a:cs typeface="Arial"/>
              </a:rPr>
              <a:t>LẠI</a:t>
            </a:r>
            <a:endParaRPr sz="3000" baseline="-33333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54000" y="279400"/>
            <a:ext cx="1605915" cy="317500"/>
          </a:xfrm>
          <a:custGeom>
            <a:avLst/>
            <a:gdLst/>
            <a:ahLst/>
            <a:cxnLst/>
            <a:rect l="l" t="t" r="r" b="b"/>
            <a:pathLst>
              <a:path w="1605914" h="317500">
                <a:moveTo>
                  <a:pt x="0" y="317500"/>
                </a:moveTo>
                <a:lnTo>
                  <a:pt x="1605788" y="317500"/>
                </a:lnTo>
                <a:lnTo>
                  <a:pt x="1605788" y="0"/>
                </a:lnTo>
                <a:lnTo>
                  <a:pt x="0" y="0"/>
                </a:lnTo>
                <a:lnTo>
                  <a:pt x="0" y="317500"/>
                </a:lnTo>
                <a:close/>
              </a:path>
            </a:pathLst>
          </a:custGeom>
          <a:ln w="6350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241300" y="4765954"/>
            <a:ext cx="8661400" cy="361950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70"/>
              </a:spcBef>
              <a:tabLst>
                <a:tab pos="222885" algn="l"/>
                <a:tab pos="8648065" algn="l"/>
              </a:tabLst>
            </a:pPr>
            <a:r>
              <a:rPr sz="11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lang="en-US" sz="1100" b="1" u="sng" spc="-10" dirty="0" smtClean="0"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6"/>
              </a:rPr>
              <a:t>viettelnet.vn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6"/>
              </a:rPr>
              <a:t>	</a:t>
            </a:r>
            <a:endParaRPr sz="1100" dirty="0">
              <a:latin typeface="Arial"/>
              <a:cs typeface="Arial"/>
            </a:endParaRPr>
          </a:p>
          <a:p>
            <a:pPr marL="2806700">
              <a:lnSpc>
                <a:spcPct val="100000"/>
              </a:lnSpc>
              <a:spcBef>
                <a:spcPts val="180"/>
              </a:spcBef>
            </a:pPr>
            <a:endParaRPr sz="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4604005"/>
            <a:ext cx="9144000" cy="539750"/>
            <a:chOff x="0" y="4604005"/>
            <a:chExt cx="9144000" cy="53975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4604005"/>
              <a:ext cx="9143999" cy="539492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662671" y="4756404"/>
              <a:ext cx="975359" cy="214884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570382" y="1383918"/>
            <a:ext cx="295211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95"/>
              </a:spcBef>
              <a:buSzPct val="137500"/>
              <a:buFont typeface="Wingdings"/>
              <a:buChar char=""/>
              <a:tabLst>
                <a:tab pos="355600" algn="l"/>
              </a:tabLst>
            </a:pPr>
            <a:r>
              <a:rPr sz="1600" dirty="0">
                <a:latin typeface="Times New Roman"/>
                <a:cs typeface="Times New Roman"/>
              </a:rPr>
              <a:t>Điều</a:t>
            </a:r>
            <a:r>
              <a:rPr sz="1600" spc="-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khiển</a:t>
            </a:r>
            <a:r>
              <a:rPr sz="1600" spc="-6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quay/quét/zoom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các </a:t>
            </a:r>
            <a:r>
              <a:rPr sz="1600" dirty="0">
                <a:latin typeface="Times New Roman"/>
                <a:cs typeface="Times New Roman"/>
              </a:rPr>
              <a:t>Camera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chuẩn</a:t>
            </a:r>
            <a:r>
              <a:rPr sz="1600" spc="-50" dirty="0">
                <a:latin typeface="Times New Roman"/>
                <a:cs typeface="Times New Roman"/>
              </a:rPr>
              <a:t> </a:t>
            </a:r>
            <a:r>
              <a:rPr sz="1600" spc="-20" dirty="0">
                <a:latin typeface="Times New Roman"/>
                <a:cs typeface="Times New Roman"/>
              </a:rPr>
              <a:t>ONVIF</a:t>
            </a:r>
            <a:endParaRPr sz="1600">
              <a:latin typeface="Times New Roman"/>
              <a:cs typeface="Times New Roman"/>
            </a:endParaRPr>
          </a:p>
        </p:txBody>
      </p:sp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343400" y="1130808"/>
            <a:ext cx="4602480" cy="3132936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164354" y="265648"/>
            <a:ext cx="1560125" cy="219666"/>
          </a:xfrm>
          <a:prstGeom prst="rect">
            <a:avLst/>
          </a:prstGeom>
        </p:spPr>
      </p:pic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279400" y="284988"/>
            <a:ext cx="274256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dirty="0"/>
              <a:t>Ngày</a:t>
            </a:r>
            <a:r>
              <a:rPr spc="-30" dirty="0"/>
              <a:t> </a:t>
            </a:r>
            <a:r>
              <a:rPr dirty="0"/>
              <a:t>đến:</a:t>
            </a:r>
            <a:r>
              <a:rPr spc="-20" dirty="0"/>
              <a:t> </a:t>
            </a:r>
            <a:r>
              <a:rPr dirty="0"/>
              <a:t>06/</a:t>
            </a:r>
            <a:r>
              <a:rPr spc="-320" dirty="0"/>
              <a:t>0</a:t>
            </a:r>
            <a:r>
              <a:rPr sz="3000" b="1" spc="-1687" baseline="-33333" dirty="0">
                <a:latin typeface="Arial"/>
                <a:cs typeface="Arial"/>
              </a:rPr>
              <a:t>Đ</a:t>
            </a:r>
            <a:r>
              <a:rPr sz="900" dirty="0"/>
              <a:t>7/</a:t>
            </a:r>
            <a:r>
              <a:rPr sz="900" spc="-75" dirty="0"/>
              <a:t>2</a:t>
            </a:r>
            <a:r>
              <a:rPr sz="3000" b="1" spc="-750" baseline="-33333" dirty="0">
                <a:latin typeface="Arial"/>
                <a:cs typeface="Arial"/>
              </a:rPr>
              <a:t>I</a:t>
            </a:r>
            <a:r>
              <a:rPr sz="900" dirty="0"/>
              <a:t>0</a:t>
            </a:r>
            <a:r>
              <a:rPr sz="900" spc="-315" dirty="0"/>
              <a:t>2</a:t>
            </a:r>
            <a:r>
              <a:rPr sz="3000" b="1" spc="-1522" baseline="-33333" dirty="0">
                <a:latin typeface="Arial"/>
                <a:cs typeface="Arial"/>
              </a:rPr>
              <a:t>Ề</a:t>
            </a:r>
            <a:r>
              <a:rPr sz="900" dirty="0"/>
              <a:t>4</a:t>
            </a:r>
            <a:r>
              <a:rPr sz="900" spc="200" dirty="0"/>
              <a:t> </a:t>
            </a:r>
            <a:r>
              <a:rPr sz="3000" b="1" baseline="-33333" dirty="0">
                <a:latin typeface="Arial"/>
                <a:cs typeface="Arial"/>
              </a:rPr>
              <a:t>U</a:t>
            </a:r>
            <a:r>
              <a:rPr sz="3000" b="1" spc="-30" baseline="-33333" dirty="0">
                <a:latin typeface="Arial"/>
                <a:cs typeface="Arial"/>
              </a:rPr>
              <a:t> </a:t>
            </a:r>
            <a:r>
              <a:rPr sz="3000" b="1" baseline="-33333" dirty="0">
                <a:latin typeface="Arial"/>
                <a:cs typeface="Arial"/>
              </a:rPr>
              <a:t>KHIỂN</a:t>
            </a:r>
            <a:r>
              <a:rPr sz="3000" b="1" spc="-60" baseline="-33333" dirty="0">
                <a:latin typeface="Arial"/>
                <a:cs typeface="Arial"/>
              </a:rPr>
              <a:t> </a:t>
            </a:r>
            <a:r>
              <a:rPr sz="3000" b="1" spc="-37" baseline="-33333" dirty="0">
                <a:latin typeface="Arial"/>
                <a:cs typeface="Arial"/>
              </a:rPr>
              <a:t>PTZ</a:t>
            </a:r>
            <a:endParaRPr sz="3000" baseline="-33333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54000" y="279400"/>
            <a:ext cx="1605915" cy="317500"/>
          </a:xfrm>
          <a:custGeom>
            <a:avLst/>
            <a:gdLst/>
            <a:ahLst/>
            <a:cxnLst/>
            <a:rect l="l" t="t" r="r" b="b"/>
            <a:pathLst>
              <a:path w="1605914" h="317500">
                <a:moveTo>
                  <a:pt x="0" y="317500"/>
                </a:moveTo>
                <a:lnTo>
                  <a:pt x="1605788" y="317500"/>
                </a:lnTo>
                <a:lnTo>
                  <a:pt x="1605788" y="0"/>
                </a:lnTo>
                <a:lnTo>
                  <a:pt x="0" y="0"/>
                </a:lnTo>
                <a:lnTo>
                  <a:pt x="0" y="317500"/>
                </a:lnTo>
                <a:close/>
              </a:path>
            </a:pathLst>
          </a:custGeom>
          <a:ln w="6350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241300" y="4765954"/>
            <a:ext cx="8661400" cy="361950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70"/>
              </a:spcBef>
              <a:tabLst>
                <a:tab pos="222885" algn="l"/>
                <a:tab pos="8648065" algn="l"/>
              </a:tabLst>
            </a:pPr>
            <a:r>
              <a:rPr sz="11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lang="en-US" sz="1100" b="1" u="sng" spc="-10" dirty="0" smtClean="0"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6"/>
              </a:rPr>
              <a:t>viettelnet.vn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6"/>
              </a:rPr>
              <a:t>	</a:t>
            </a:r>
            <a:endParaRPr sz="1100" dirty="0">
              <a:latin typeface="Arial"/>
              <a:cs typeface="Arial"/>
            </a:endParaRPr>
          </a:p>
          <a:p>
            <a:pPr marL="2806700">
              <a:lnSpc>
                <a:spcPct val="100000"/>
              </a:lnSpc>
              <a:spcBef>
                <a:spcPts val="180"/>
              </a:spcBef>
            </a:pPr>
            <a:endParaRPr sz="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4604005"/>
            <a:ext cx="9144000" cy="539750"/>
            <a:chOff x="0" y="4604005"/>
            <a:chExt cx="9144000" cy="53975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4604005"/>
              <a:ext cx="9143999" cy="539492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662671" y="4756404"/>
              <a:ext cx="975359" cy="214884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570382" y="1430618"/>
            <a:ext cx="3547110" cy="1367155"/>
          </a:xfrm>
          <a:prstGeom prst="rect">
            <a:avLst/>
          </a:prstGeom>
        </p:spPr>
        <p:txBody>
          <a:bodyPr vert="horz" wrap="square" lIns="0" tIns="13462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60"/>
              </a:spcBef>
              <a:buSzPct val="137500"/>
              <a:buFont typeface="Wingdings"/>
              <a:buChar char=""/>
              <a:tabLst>
                <a:tab pos="354965" algn="l"/>
              </a:tabLst>
            </a:pPr>
            <a:r>
              <a:rPr sz="1600" dirty="0">
                <a:latin typeface="Times New Roman"/>
                <a:cs typeface="Times New Roman"/>
              </a:rPr>
              <a:t>Hiển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thị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vị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trí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Camera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trên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bản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đồ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số</a:t>
            </a:r>
            <a:endParaRPr sz="16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200000"/>
              </a:lnSpc>
              <a:buSzPct val="137500"/>
              <a:buFont typeface="Wingdings"/>
              <a:buChar char=""/>
              <a:tabLst>
                <a:tab pos="355600" algn="l"/>
              </a:tabLst>
            </a:pPr>
            <a:r>
              <a:rPr sz="1600" dirty="0">
                <a:latin typeface="Times New Roman"/>
                <a:cs typeface="Times New Roman"/>
              </a:rPr>
              <a:t>Cho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phép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xem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trực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tiếp video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khi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click </a:t>
            </a:r>
            <a:r>
              <a:rPr sz="1600" dirty="0">
                <a:latin typeface="Times New Roman"/>
                <a:cs typeface="Times New Roman"/>
              </a:rPr>
              <a:t>vào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trên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bản</a:t>
            </a:r>
            <a:r>
              <a:rPr sz="1600" spc="-25" dirty="0">
                <a:latin typeface="Times New Roman"/>
                <a:cs typeface="Times New Roman"/>
              </a:rPr>
              <a:t> đồ</a:t>
            </a:r>
            <a:endParaRPr sz="1600">
              <a:latin typeface="Times New Roman"/>
              <a:cs typeface="Times New Roman"/>
            </a:endParaRPr>
          </a:p>
        </p:txBody>
      </p:sp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347971" y="1110996"/>
            <a:ext cx="4419600" cy="2744723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164354" y="265648"/>
            <a:ext cx="1560125" cy="219666"/>
          </a:xfrm>
          <a:prstGeom prst="rect">
            <a:avLst/>
          </a:prstGeom>
        </p:spPr>
      </p:pic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279400" y="284988"/>
            <a:ext cx="369633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dirty="0"/>
              <a:t>Ngày</a:t>
            </a:r>
            <a:r>
              <a:rPr spc="-20" dirty="0"/>
              <a:t> </a:t>
            </a:r>
            <a:r>
              <a:rPr dirty="0"/>
              <a:t>đến:</a:t>
            </a:r>
            <a:r>
              <a:rPr spc="-20" dirty="0"/>
              <a:t> </a:t>
            </a:r>
            <a:r>
              <a:rPr spc="-5" dirty="0"/>
              <a:t>06/</a:t>
            </a:r>
            <a:r>
              <a:rPr spc="-325" dirty="0"/>
              <a:t>0</a:t>
            </a:r>
            <a:r>
              <a:rPr sz="3000" b="1" spc="-1814" baseline="-33333" dirty="0">
                <a:latin typeface="Arial"/>
                <a:cs typeface="Arial"/>
              </a:rPr>
              <a:t>G</a:t>
            </a:r>
            <a:r>
              <a:rPr sz="900" spc="-5" dirty="0"/>
              <a:t>7/</a:t>
            </a:r>
            <a:r>
              <a:rPr sz="900" spc="-90" dirty="0"/>
              <a:t>2</a:t>
            </a:r>
            <a:r>
              <a:rPr sz="3000" b="1" spc="-742" baseline="-33333" dirty="0">
                <a:latin typeface="Arial"/>
                <a:cs typeface="Arial"/>
              </a:rPr>
              <a:t>I</a:t>
            </a:r>
            <a:r>
              <a:rPr sz="900" spc="-5" dirty="0"/>
              <a:t>0</a:t>
            </a:r>
            <a:r>
              <a:rPr sz="900" spc="-330" dirty="0"/>
              <a:t>2</a:t>
            </a:r>
            <a:r>
              <a:rPr sz="3000" b="1" spc="-1672" baseline="-33333" dirty="0">
                <a:latin typeface="Arial"/>
                <a:cs typeface="Arial"/>
              </a:rPr>
              <a:t>Á</a:t>
            </a:r>
            <a:r>
              <a:rPr sz="900" spc="-5" dirty="0"/>
              <a:t>4</a:t>
            </a:r>
            <a:r>
              <a:rPr sz="900" spc="275" dirty="0"/>
              <a:t> </a:t>
            </a:r>
            <a:r>
              <a:rPr sz="3000" b="1" spc="97" baseline="-33333" dirty="0">
                <a:latin typeface="Arial"/>
                <a:cs typeface="Arial"/>
              </a:rPr>
              <a:t>M</a:t>
            </a:r>
            <a:r>
              <a:rPr sz="3000" b="1" spc="-37" baseline="-33333" dirty="0">
                <a:latin typeface="Arial"/>
                <a:cs typeface="Arial"/>
              </a:rPr>
              <a:t> </a:t>
            </a:r>
            <a:r>
              <a:rPr sz="3000" b="1" spc="-172" baseline="-33333" dirty="0">
                <a:latin typeface="Arial"/>
                <a:cs typeface="Arial"/>
              </a:rPr>
              <a:t>SÁT</a:t>
            </a:r>
            <a:r>
              <a:rPr sz="3000" b="1" spc="-30" baseline="-33333" dirty="0">
                <a:latin typeface="Arial"/>
                <a:cs typeface="Arial"/>
              </a:rPr>
              <a:t> </a:t>
            </a:r>
            <a:r>
              <a:rPr sz="3000" b="1" spc="-75" baseline="-33333" dirty="0">
                <a:latin typeface="Arial"/>
                <a:cs typeface="Arial"/>
              </a:rPr>
              <a:t>TRÊN</a:t>
            </a:r>
            <a:r>
              <a:rPr sz="3000" b="1" spc="-67" baseline="-33333" dirty="0">
                <a:latin typeface="Arial"/>
                <a:cs typeface="Arial"/>
              </a:rPr>
              <a:t> </a:t>
            </a:r>
            <a:r>
              <a:rPr sz="3000" b="1" spc="-60" baseline="-33333" dirty="0">
                <a:latin typeface="Arial"/>
                <a:cs typeface="Arial"/>
              </a:rPr>
              <a:t>BẢN</a:t>
            </a:r>
            <a:r>
              <a:rPr sz="3000" b="1" spc="-37" baseline="-33333" dirty="0">
                <a:latin typeface="Arial"/>
                <a:cs typeface="Arial"/>
              </a:rPr>
              <a:t> ĐỒ</a:t>
            </a:r>
            <a:endParaRPr sz="3000" baseline="-33333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54000" y="279400"/>
            <a:ext cx="1605915" cy="317500"/>
          </a:xfrm>
          <a:custGeom>
            <a:avLst/>
            <a:gdLst/>
            <a:ahLst/>
            <a:cxnLst/>
            <a:rect l="l" t="t" r="r" b="b"/>
            <a:pathLst>
              <a:path w="1605914" h="317500">
                <a:moveTo>
                  <a:pt x="0" y="317500"/>
                </a:moveTo>
                <a:lnTo>
                  <a:pt x="1605788" y="317500"/>
                </a:lnTo>
                <a:lnTo>
                  <a:pt x="1605788" y="0"/>
                </a:lnTo>
                <a:lnTo>
                  <a:pt x="0" y="0"/>
                </a:lnTo>
                <a:lnTo>
                  <a:pt x="0" y="317500"/>
                </a:lnTo>
                <a:close/>
              </a:path>
            </a:pathLst>
          </a:custGeom>
          <a:ln w="6350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241300" y="4765954"/>
            <a:ext cx="8661400" cy="361950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70"/>
              </a:spcBef>
              <a:tabLst>
                <a:tab pos="222885" algn="l"/>
                <a:tab pos="8648065" algn="l"/>
              </a:tabLst>
            </a:pPr>
            <a:r>
              <a:rPr sz="11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lang="en-US" sz="1100" b="1" u="sng" spc="-10" dirty="0" smtClean="0"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6"/>
              </a:rPr>
              <a:t>viettelnet.vn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6"/>
              </a:rPr>
              <a:t>	</a:t>
            </a:r>
            <a:endParaRPr sz="1100" dirty="0">
              <a:latin typeface="Arial"/>
              <a:cs typeface="Arial"/>
            </a:endParaRPr>
          </a:p>
          <a:p>
            <a:pPr marL="2806700">
              <a:lnSpc>
                <a:spcPct val="100000"/>
              </a:lnSpc>
              <a:spcBef>
                <a:spcPts val="180"/>
              </a:spcBef>
            </a:pPr>
            <a:endParaRPr sz="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22070" y="1923110"/>
            <a:ext cx="127317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dirty="0">
                <a:latin typeface="Times New Roman"/>
                <a:cs typeface="Times New Roman"/>
              </a:rPr>
              <a:t>Khuôn</a:t>
            </a:r>
            <a:r>
              <a:rPr sz="2200" spc="-60" dirty="0">
                <a:latin typeface="Times New Roman"/>
                <a:cs typeface="Times New Roman"/>
              </a:rPr>
              <a:t> </a:t>
            </a:r>
            <a:r>
              <a:rPr sz="2200" spc="-25" dirty="0">
                <a:latin typeface="Times New Roman"/>
                <a:cs typeface="Times New Roman"/>
              </a:rPr>
              <a:t>mặt</a:t>
            </a:r>
            <a:endParaRPr sz="22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779265" y="1952370"/>
            <a:ext cx="127508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dirty="0">
                <a:latin typeface="Times New Roman"/>
                <a:cs typeface="Times New Roman"/>
              </a:rPr>
              <a:t>Giao</a:t>
            </a:r>
            <a:r>
              <a:rPr sz="2200" spc="-40" dirty="0">
                <a:latin typeface="Times New Roman"/>
                <a:cs typeface="Times New Roman"/>
              </a:rPr>
              <a:t> </a:t>
            </a:r>
            <a:r>
              <a:rPr sz="2200" spc="-20" dirty="0">
                <a:latin typeface="Times New Roman"/>
                <a:cs typeface="Times New Roman"/>
              </a:rPr>
              <a:t>thông</a:t>
            </a:r>
            <a:endParaRPr sz="22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714870" y="1923110"/>
            <a:ext cx="91821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dirty="0">
                <a:latin typeface="Times New Roman"/>
                <a:cs typeface="Times New Roman"/>
              </a:rPr>
              <a:t>Hành</a:t>
            </a:r>
            <a:r>
              <a:rPr sz="2200" spc="-25" dirty="0">
                <a:latin typeface="Times New Roman"/>
                <a:cs typeface="Times New Roman"/>
              </a:rPr>
              <a:t> vi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58646" y="3727805"/>
            <a:ext cx="119888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dirty="0">
                <a:latin typeface="Times New Roman"/>
                <a:cs typeface="Times New Roman"/>
              </a:rPr>
              <a:t>Đám</a:t>
            </a:r>
            <a:r>
              <a:rPr sz="2200" spc="-45" dirty="0">
                <a:latin typeface="Times New Roman"/>
                <a:cs typeface="Times New Roman"/>
              </a:rPr>
              <a:t> </a:t>
            </a:r>
            <a:r>
              <a:rPr sz="2200" spc="-20" dirty="0">
                <a:latin typeface="Times New Roman"/>
                <a:cs typeface="Times New Roman"/>
              </a:rPr>
              <a:t>đông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855211" y="3704031"/>
            <a:ext cx="118300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dirty="0">
                <a:latin typeface="Times New Roman"/>
                <a:cs typeface="Times New Roman"/>
              </a:rPr>
              <a:t>Cháy</a:t>
            </a:r>
            <a:r>
              <a:rPr sz="2200" spc="-55" dirty="0">
                <a:latin typeface="Times New Roman"/>
                <a:cs typeface="Times New Roman"/>
              </a:rPr>
              <a:t> </a:t>
            </a:r>
            <a:r>
              <a:rPr sz="2200" spc="-20" dirty="0">
                <a:latin typeface="Times New Roman"/>
                <a:cs typeface="Times New Roman"/>
              </a:rPr>
              <a:t>khói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340221" y="3704031"/>
            <a:ext cx="196024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dirty="0">
                <a:latin typeface="Times New Roman"/>
                <a:cs typeface="Times New Roman"/>
              </a:rPr>
              <a:t>An</a:t>
            </a:r>
            <a:r>
              <a:rPr sz="2200" spc="-2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toàn</a:t>
            </a:r>
            <a:r>
              <a:rPr sz="2200" spc="-3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lao</a:t>
            </a:r>
            <a:r>
              <a:rPr sz="2200" spc="-25" dirty="0">
                <a:latin typeface="Times New Roman"/>
                <a:cs typeface="Times New Roman"/>
              </a:rPr>
              <a:t> </a:t>
            </a:r>
            <a:r>
              <a:rPr sz="2200" spc="-20" dirty="0">
                <a:latin typeface="Times New Roman"/>
                <a:cs typeface="Times New Roman"/>
              </a:rPr>
              <a:t>động</a:t>
            </a:r>
            <a:endParaRPr sz="2200">
              <a:latin typeface="Times New Roman"/>
              <a:cs typeface="Times New Roman"/>
            </a:endParaRPr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64354" y="265648"/>
            <a:ext cx="1560125" cy="219666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685800" y="438150"/>
            <a:ext cx="5083810" cy="3212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lang="en-US" sz="2000" b="1" dirty="0" smtClean="0">
                <a:latin typeface="Arial"/>
                <a:cs typeface="Arial"/>
              </a:rPr>
              <a:t>          </a:t>
            </a:r>
            <a:r>
              <a:rPr sz="2000" b="1" dirty="0" smtClean="0">
                <a:latin typeface="Arial"/>
                <a:cs typeface="Arial"/>
              </a:rPr>
              <a:t>TÍNH</a:t>
            </a:r>
            <a:r>
              <a:rPr sz="2000" b="1" spc="-20" dirty="0" smtClean="0">
                <a:latin typeface="Arial"/>
                <a:cs typeface="Arial"/>
              </a:rPr>
              <a:t> </a:t>
            </a:r>
            <a:r>
              <a:rPr sz="2000" b="1" spc="-50" dirty="0">
                <a:latin typeface="Arial"/>
                <a:cs typeface="Arial"/>
              </a:rPr>
              <a:t>NĂNG</a:t>
            </a:r>
            <a:r>
              <a:rPr sz="2000" b="1" spc="-2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HỆ</a:t>
            </a:r>
            <a:r>
              <a:rPr sz="2000" b="1" spc="-40" dirty="0">
                <a:latin typeface="Arial"/>
                <a:cs typeface="Arial"/>
              </a:rPr>
              <a:t> </a:t>
            </a:r>
            <a:r>
              <a:rPr sz="2000" b="1" spc="-45" dirty="0">
                <a:latin typeface="Arial"/>
                <a:cs typeface="Arial"/>
              </a:rPr>
              <a:t>THỐNG</a:t>
            </a:r>
            <a:r>
              <a:rPr sz="2000" b="1" spc="-25" dirty="0">
                <a:latin typeface="Arial"/>
                <a:cs typeface="Arial"/>
              </a:rPr>
              <a:t> AI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41300" y="4765954"/>
            <a:ext cx="8661400" cy="361950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70"/>
              </a:spcBef>
              <a:tabLst>
                <a:tab pos="222885" algn="l"/>
                <a:tab pos="8648065" algn="l"/>
              </a:tabLst>
            </a:pPr>
            <a:r>
              <a:rPr sz="11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lang="en-US" sz="1100" b="1" u="sng" spc="-10" dirty="0" smtClean="0"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3"/>
              </a:rPr>
              <a:t>viettelnet.vn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3"/>
              </a:rPr>
              <a:t>	</a:t>
            </a:r>
            <a:endParaRPr sz="1100" dirty="0">
              <a:latin typeface="Arial"/>
              <a:cs typeface="Arial"/>
            </a:endParaRPr>
          </a:p>
          <a:p>
            <a:pPr marL="2806700">
              <a:lnSpc>
                <a:spcPct val="100000"/>
              </a:lnSpc>
              <a:spcBef>
                <a:spcPts val="180"/>
              </a:spcBef>
            </a:pPr>
            <a:endParaRPr sz="800" dirty="0">
              <a:latin typeface="Times New Roman"/>
              <a:cs typeface="Times New Roman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524000" y="4400550"/>
            <a:ext cx="54393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1200" b="1" dirty="0">
                <a:solidFill>
                  <a:srgbClr val="0070C0"/>
                </a:solidFill>
              </a:rPr>
              <a:t>Hotline đăng ký sử dụng thử Viettel PMS và mua bản quyền toàn quốc:</a:t>
            </a:r>
            <a:r>
              <a:rPr lang="vi-VN" sz="1200" dirty="0" smtClean="0">
                <a:solidFill>
                  <a:srgbClr val="0070C0"/>
                </a:solidFill>
              </a:rPr>
              <a:t> </a:t>
            </a:r>
            <a:endParaRPr lang="en-US" sz="1200" dirty="0" smtClean="0">
              <a:solidFill>
                <a:srgbClr val="0070C0"/>
              </a:solidFill>
            </a:endParaRPr>
          </a:p>
          <a:p>
            <a:r>
              <a:rPr lang="en-US" sz="1200" b="1" dirty="0">
                <a:solidFill>
                  <a:srgbClr val="FF0000"/>
                </a:solidFill>
              </a:rPr>
              <a:t> </a:t>
            </a:r>
            <a:r>
              <a:rPr lang="en-US" sz="1200" b="1" dirty="0" smtClean="0">
                <a:solidFill>
                  <a:srgbClr val="FF0000"/>
                </a:solidFill>
              </a:rPr>
              <a:t>                     </a:t>
            </a:r>
            <a:r>
              <a:rPr lang="vi-VN" sz="1200" b="1" dirty="0" smtClean="0">
                <a:solidFill>
                  <a:srgbClr val="FF0000"/>
                </a:solidFill>
              </a:rPr>
              <a:t>0963.14.5353 </a:t>
            </a:r>
            <a:r>
              <a:rPr lang="vi-VN" sz="1200" b="1" dirty="0">
                <a:solidFill>
                  <a:srgbClr val="FF0000"/>
                </a:solidFill>
              </a:rPr>
              <a:t>/ 0922.193.999 / 0902.889.777</a:t>
            </a:r>
            <a:endParaRPr lang="en-US" sz="1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33320" y="1649933"/>
            <a:ext cx="127571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dirty="0">
                <a:latin typeface="Times New Roman"/>
                <a:cs typeface="Times New Roman"/>
              </a:rPr>
              <a:t>Giao</a:t>
            </a:r>
            <a:r>
              <a:rPr sz="2200" spc="-45" dirty="0">
                <a:latin typeface="Times New Roman"/>
                <a:cs typeface="Times New Roman"/>
              </a:rPr>
              <a:t> </a:t>
            </a:r>
            <a:r>
              <a:rPr sz="2200" spc="-10" dirty="0">
                <a:latin typeface="Times New Roman"/>
                <a:cs typeface="Times New Roman"/>
              </a:rPr>
              <a:t>thông</a:t>
            </a:r>
            <a:endParaRPr sz="2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64354" y="265648"/>
            <a:ext cx="1560125" cy="219666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056376" y="1219200"/>
            <a:ext cx="1687068" cy="1687068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279400" y="436626"/>
            <a:ext cx="483425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1350" baseline="74074" dirty="0">
                <a:latin typeface="Times New Roman"/>
                <a:cs typeface="Times New Roman"/>
              </a:rPr>
              <a:t>Ngày</a:t>
            </a:r>
            <a:r>
              <a:rPr sz="1350" spc="-30" baseline="74074" dirty="0">
                <a:latin typeface="Times New Roman"/>
                <a:cs typeface="Times New Roman"/>
              </a:rPr>
              <a:t> </a:t>
            </a:r>
            <a:r>
              <a:rPr sz="1350" baseline="74074" dirty="0">
                <a:latin typeface="Times New Roman"/>
                <a:cs typeface="Times New Roman"/>
              </a:rPr>
              <a:t>đến:</a:t>
            </a:r>
            <a:r>
              <a:rPr sz="1350" spc="-22" baseline="74074" dirty="0">
                <a:latin typeface="Times New Roman"/>
                <a:cs typeface="Times New Roman"/>
              </a:rPr>
              <a:t> </a:t>
            </a:r>
            <a:r>
              <a:rPr sz="1350" baseline="74074" dirty="0">
                <a:latin typeface="Times New Roman"/>
                <a:cs typeface="Times New Roman"/>
              </a:rPr>
              <a:t>06/</a:t>
            </a:r>
            <a:r>
              <a:rPr sz="1350" spc="-480" baseline="74074" dirty="0">
                <a:latin typeface="Times New Roman"/>
                <a:cs typeface="Times New Roman"/>
              </a:rPr>
              <a:t>0</a:t>
            </a:r>
            <a:r>
              <a:rPr sz="2000" b="1" spc="-900" dirty="0">
                <a:latin typeface="Arial"/>
                <a:cs typeface="Arial"/>
              </a:rPr>
              <a:t>T</a:t>
            </a:r>
            <a:r>
              <a:rPr sz="1350" baseline="74074" dirty="0">
                <a:latin typeface="Times New Roman"/>
                <a:cs typeface="Times New Roman"/>
              </a:rPr>
              <a:t>7/</a:t>
            </a:r>
            <a:r>
              <a:rPr sz="1350" spc="-480" baseline="74074" dirty="0">
                <a:latin typeface="Times New Roman"/>
                <a:cs typeface="Times New Roman"/>
              </a:rPr>
              <a:t>2</a:t>
            </a:r>
            <a:r>
              <a:rPr sz="2000" b="1" spc="-290" dirty="0">
                <a:latin typeface="Arial"/>
                <a:cs typeface="Arial"/>
              </a:rPr>
              <a:t>Í</a:t>
            </a:r>
            <a:r>
              <a:rPr sz="1350" spc="-165" baseline="74074" dirty="0">
                <a:latin typeface="Times New Roman"/>
                <a:cs typeface="Times New Roman"/>
              </a:rPr>
              <a:t>0</a:t>
            </a:r>
            <a:r>
              <a:rPr sz="2000" b="1" spc="-1350" dirty="0">
                <a:latin typeface="Arial"/>
                <a:cs typeface="Arial"/>
              </a:rPr>
              <a:t>C</a:t>
            </a:r>
            <a:r>
              <a:rPr sz="1350" baseline="74074" dirty="0">
                <a:latin typeface="Times New Roman"/>
                <a:cs typeface="Times New Roman"/>
              </a:rPr>
              <a:t>24</a:t>
            </a:r>
            <a:r>
              <a:rPr sz="1350" spc="82" baseline="74074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Arial"/>
                <a:cs typeface="Arial"/>
              </a:rPr>
              <a:t>H</a:t>
            </a:r>
            <a:r>
              <a:rPr sz="2000" b="1" spc="-5" dirty="0">
                <a:latin typeface="Arial"/>
                <a:cs typeface="Arial"/>
              </a:rPr>
              <a:t> </a:t>
            </a:r>
            <a:r>
              <a:rPr sz="2000" b="1" spc="-90" dirty="0">
                <a:latin typeface="Arial"/>
                <a:cs typeface="Arial"/>
              </a:rPr>
              <a:t>HỢP</a:t>
            </a:r>
            <a:r>
              <a:rPr sz="2000" b="1" spc="-1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TÍNH</a:t>
            </a:r>
            <a:r>
              <a:rPr sz="2000" b="1" spc="-10" dirty="0">
                <a:latin typeface="Arial"/>
                <a:cs typeface="Arial"/>
              </a:rPr>
              <a:t> </a:t>
            </a:r>
            <a:r>
              <a:rPr sz="2000" b="1" spc="-50" dirty="0">
                <a:latin typeface="Arial"/>
                <a:cs typeface="Arial"/>
              </a:rPr>
              <a:t>NĂNG</a:t>
            </a:r>
            <a:r>
              <a:rPr sz="2000" b="1" spc="-5" dirty="0">
                <a:latin typeface="Arial"/>
                <a:cs typeface="Arial"/>
              </a:rPr>
              <a:t> </a:t>
            </a:r>
            <a:r>
              <a:rPr sz="2000" b="1" spc="-100" dirty="0">
                <a:latin typeface="Arial"/>
                <a:cs typeface="Arial"/>
              </a:rPr>
              <a:t>CAMERA</a:t>
            </a:r>
            <a:r>
              <a:rPr sz="2000" b="1" spc="-5" dirty="0">
                <a:latin typeface="Arial"/>
                <a:cs typeface="Arial"/>
              </a:rPr>
              <a:t> </a:t>
            </a:r>
            <a:r>
              <a:rPr sz="2000" b="1" spc="-25" dirty="0">
                <a:latin typeface="Arial"/>
                <a:cs typeface="Arial"/>
              </a:rPr>
              <a:t>AI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54000" y="279400"/>
            <a:ext cx="1605915" cy="317500"/>
          </a:xfrm>
          <a:custGeom>
            <a:avLst/>
            <a:gdLst/>
            <a:ahLst/>
            <a:cxnLst/>
            <a:rect l="l" t="t" r="r" b="b"/>
            <a:pathLst>
              <a:path w="1605914" h="317500">
                <a:moveTo>
                  <a:pt x="0" y="317500"/>
                </a:moveTo>
                <a:lnTo>
                  <a:pt x="1605788" y="317500"/>
                </a:lnTo>
                <a:lnTo>
                  <a:pt x="1605788" y="0"/>
                </a:lnTo>
                <a:lnTo>
                  <a:pt x="0" y="0"/>
                </a:lnTo>
                <a:lnTo>
                  <a:pt x="0" y="317500"/>
                </a:lnTo>
                <a:close/>
              </a:path>
            </a:pathLst>
          </a:custGeom>
          <a:ln w="6350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241300" y="4765954"/>
            <a:ext cx="8661400" cy="361950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70"/>
              </a:spcBef>
              <a:tabLst>
                <a:tab pos="222885" algn="l"/>
                <a:tab pos="8648065" algn="l"/>
              </a:tabLst>
            </a:pPr>
            <a:r>
              <a:rPr sz="11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lang="en-US" sz="1100" b="1" u="sng" spc="-10" dirty="0" smtClean="0"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4"/>
              </a:rPr>
              <a:t>viettelnet.vn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4"/>
              </a:rPr>
              <a:t>	</a:t>
            </a:r>
            <a:endParaRPr sz="1100" dirty="0">
              <a:latin typeface="Arial"/>
              <a:cs typeface="Arial"/>
            </a:endParaRPr>
          </a:p>
          <a:p>
            <a:pPr marL="2806700">
              <a:lnSpc>
                <a:spcPct val="100000"/>
              </a:lnSpc>
              <a:spcBef>
                <a:spcPts val="180"/>
              </a:spcBef>
            </a:pPr>
            <a:endParaRPr sz="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236220"/>
            <a:ext cx="9144000" cy="4907280"/>
            <a:chOff x="0" y="236220"/>
            <a:chExt cx="9144000" cy="490728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1603" y="236220"/>
              <a:ext cx="4954524" cy="675131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4604005"/>
              <a:ext cx="9143999" cy="539492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662671" y="4756404"/>
              <a:ext cx="975359" cy="214884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5674867" y="1087577"/>
            <a:ext cx="2889250" cy="21609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105"/>
              </a:spcBef>
              <a:buSzPct val="110000"/>
              <a:buFont typeface="Calibri"/>
              <a:buChar char="▪"/>
              <a:tabLst>
                <a:tab pos="355600" algn="l"/>
              </a:tabLst>
            </a:pPr>
            <a:r>
              <a:rPr sz="2000" dirty="0">
                <a:latin typeface="Times New Roman"/>
                <a:cs typeface="Times New Roman"/>
              </a:rPr>
              <a:t>Nhận</a:t>
            </a:r>
            <a:r>
              <a:rPr sz="2000" spc="85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diện</a:t>
            </a:r>
            <a:r>
              <a:rPr sz="2000" spc="80" dirty="0">
                <a:latin typeface="Times New Roman"/>
                <a:cs typeface="Times New Roman"/>
              </a:rPr>
              <a:t>  </a:t>
            </a:r>
            <a:r>
              <a:rPr sz="2000" dirty="0">
                <a:latin typeface="Times New Roman"/>
                <a:cs typeface="Times New Roman"/>
              </a:rPr>
              <a:t>khuôn</a:t>
            </a:r>
            <a:r>
              <a:rPr sz="2000" spc="90" dirty="0">
                <a:latin typeface="Times New Roman"/>
                <a:cs typeface="Times New Roman"/>
              </a:rPr>
              <a:t>  </a:t>
            </a:r>
            <a:r>
              <a:rPr sz="2000" spc="-20" dirty="0">
                <a:latin typeface="Times New Roman"/>
                <a:cs typeface="Times New Roman"/>
              </a:rPr>
              <a:t>mặt, </a:t>
            </a:r>
            <a:r>
              <a:rPr sz="2000" dirty="0">
                <a:latin typeface="Times New Roman"/>
                <a:cs typeface="Times New Roman"/>
              </a:rPr>
              <a:t>biển</a:t>
            </a:r>
            <a:r>
              <a:rPr sz="2000" spc="18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số,</a:t>
            </a:r>
            <a:r>
              <a:rPr sz="2000" spc="17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đám</a:t>
            </a:r>
            <a:r>
              <a:rPr sz="2000" spc="1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đông,</a:t>
            </a:r>
            <a:r>
              <a:rPr sz="2000" spc="175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phát </a:t>
            </a:r>
            <a:r>
              <a:rPr sz="2000" dirty="0">
                <a:latin typeface="Times New Roman"/>
                <a:cs typeface="Times New Roman"/>
              </a:rPr>
              <a:t>hiện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khẩu</a:t>
            </a:r>
            <a:r>
              <a:rPr sz="2000" spc="-10" dirty="0">
                <a:latin typeface="Times New Roman"/>
                <a:cs typeface="Times New Roman"/>
              </a:rPr>
              <a:t> trang…</a:t>
            </a:r>
            <a:endParaRPr sz="2000">
              <a:latin typeface="Times New Roman"/>
              <a:cs typeface="Times New Roman"/>
            </a:endParaRPr>
          </a:p>
          <a:p>
            <a:pPr marL="356235" indent="-343535" algn="just">
              <a:lnSpc>
                <a:spcPct val="100000"/>
              </a:lnSpc>
              <a:spcBef>
                <a:spcPts val="5"/>
              </a:spcBef>
              <a:buSzPct val="110000"/>
              <a:buFont typeface="Calibri"/>
              <a:buChar char="▪"/>
              <a:tabLst>
                <a:tab pos="356235" algn="l"/>
              </a:tabLst>
            </a:pPr>
            <a:r>
              <a:rPr sz="2000" dirty="0">
                <a:latin typeface="Times New Roman"/>
                <a:cs typeface="Times New Roman"/>
              </a:rPr>
              <a:t>Quản</a:t>
            </a:r>
            <a:r>
              <a:rPr sz="2000" spc="18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lý</a:t>
            </a:r>
            <a:r>
              <a:rPr sz="2000" spc="17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đối</a:t>
            </a:r>
            <a:r>
              <a:rPr sz="2000" spc="18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tượng</a:t>
            </a:r>
            <a:r>
              <a:rPr sz="2000" spc="185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nhận</a:t>
            </a:r>
            <a:endParaRPr sz="20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</a:pPr>
            <a:r>
              <a:rPr sz="2000" spc="-20" dirty="0">
                <a:latin typeface="Times New Roman"/>
                <a:cs typeface="Times New Roman"/>
              </a:rPr>
              <a:t>diện</a:t>
            </a:r>
            <a:endParaRPr sz="2000">
              <a:latin typeface="Times New Roman"/>
              <a:cs typeface="Times New Roman"/>
            </a:endParaRPr>
          </a:p>
          <a:p>
            <a:pPr marL="355600" marR="6985" indent="-342900">
              <a:lnSpc>
                <a:spcPct val="100000"/>
              </a:lnSpc>
              <a:buSzPct val="110000"/>
              <a:buFont typeface="Calibri"/>
              <a:buChar char="▪"/>
              <a:tabLst>
                <a:tab pos="355600" algn="l"/>
              </a:tabLst>
            </a:pPr>
            <a:r>
              <a:rPr sz="2000" dirty="0">
                <a:latin typeface="Times New Roman"/>
                <a:cs typeface="Times New Roman"/>
              </a:rPr>
              <a:t>Báo</a:t>
            </a:r>
            <a:r>
              <a:rPr sz="2000" spc="16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cáo</a:t>
            </a:r>
            <a:r>
              <a:rPr sz="2000" spc="1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đối</a:t>
            </a:r>
            <a:r>
              <a:rPr sz="2000" spc="1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tượng</a:t>
            </a:r>
            <a:r>
              <a:rPr sz="2000" spc="160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nhận diện</a:t>
            </a:r>
            <a:endParaRPr sz="2000">
              <a:latin typeface="Times New Roman"/>
              <a:cs typeface="Times New Roman"/>
            </a:endParaRPr>
          </a:p>
        </p:txBody>
      </p:sp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164354" y="265648"/>
            <a:ext cx="1560125" cy="219666"/>
          </a:xfrm>
          <a:prstGeom prst="rect">
            <a:avLst/>
          </a:prstGeom>
        </p:spPr>
      </p:pic>
      <p:grpSp>
        <p:nvGrpSpPr>
          <p:cNvPr id="8" name="object 8"/>
          <p:cNvGrpSpPr/>
          <p:nvPr/>
        </p:nvGrpSpPr>
        <p:grpSpPr>
          <a:xfrm>
            <a:off x="685800" y="971550"/>
            <a:ext cx="5008245" cy="3676015"/>
            <a:chOff x="641604" y="918972"/>
            <a:chExt cx="5008245" cy="3676015"/>
          </a:xfrm>
        </p:grpSpPr>
        <p:pic>
          <p:nvPicPr>
            <p:cNvPr id="9" name="object 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93420" y="976884"/>
              <a:ext cx="3209544" cy="3105912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41604" y="918972"/>
              <a:ext cx="5007864" cy="3675888"/>
            </a:xfrm>
            <a:prstGeom prst="rect">
              <a:avLst/>
            </a:prstGeom>
          </p:spPr>
        </p:pic>
      </p:grp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279400" y="436626"/>
            <a:ext cx="498348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1350" baseline="74074" dirty="0"/>
              <a:t>Ngày</a:t>
            </a:r>
            <a:r>
              <a:rPr sz="1350" spc="-89" baseline="74074" dirty="0"/>
              <a:t> </a:t>
            </a:r>
            <a:r>
              <a:rPr sz="1350" baseline="74074" dirty="0"/>
              <a:t>đến:</a:t>
            </a:r>
            <a:r>
              <a:rPr sz="1350" spc="-60" baseline="74074" dirty="0"/>
              <a:t> </a:t>
            </a:r>
            <a:r>
              <a:rPr sz="1350" spc="-7" baseline="74074" dirty="0"/>
              <a:t>06/</a:t>
            </a:r>
            <a:r>
              <a:rPr sz="1350" spc="-487" baseline="74074" dirty="0"/>
              <a:t>0</a:t>
            </a:r>
            <a:r>
              <a:rPr sz="2000" b="1" spc="-1310" dirty="0">
                <a:latin typeface="Arial"/>
                <a:cs typeface="Arial"/>
              </a:rPr>
              <a:t>Ứ</a:t>
            </a:r>
            <a:r>
              <a:rPr sz="1350" spc="-7" baseline="74074" dirty="0"/>
              <a:t>7/</a:t>
            </a:r>
            <a:r>
              <a:rPr sz="1350" spc="-60" baseline="74074" dirty="0"/>
              <a:t>2</a:t>
            </a:r>
            <a:r>
              <a:rPr sz="2000" b="1" spc="-1440" dirty="0">
                <a:latin typeface="Arial"/>
                <a:cs typeface="Arial"/>
              </a:rPr>
              <a:t>N</a:t>
            </a:r>
            <a:r>
              <a:rPr sz="1350" spc="-7" baseline="74074" dirty="0"/>
              <a:t>024</a:t>
            </a:r>
            <a:r>
              <a:rPr sz="1350" spc="-179" baseline="74074" dirty="0"/>
              <a:t> </a:t>
            </a:r>
            <a:r>
              <a:rPr sz="2000" b="1" spc="-175" dirty="0">
                <a:latin typeface="Arial"/>
                <a:cs typeface="Arial"/>
              </a:rPr>
              <a:t>G</a:t>
            </a:r>
            <a:r>
              <a:rPr sz="2000" b="1" spc="15" dirty="0">
                <a:latin typeface="Arial"/>
                <a:cs typeface="Arial"/>
              </a:rPr>
              <a:t> </a:t>
            </a:r>
            <a:r>
              <a:rPr sz="2000" b="1" spc="-30" dirty="0">
                <a:latin typeface="Arial"/>
                <a:cs typeface="Arial"/>
              </a:rPr>
              <a:t>DỤNG</a:t>
            </a:r>
            <a:r>
              <a:rPr sz="2000" b="1" spc="-2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TÍNH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spc="-50" dirty="0">
                <a:latin typeface="Arial"/>
                <a:cs typeface="Arial"/>
              </a:rPr>
              <a:t>NĂNG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spc="-20" dirty="0">
                <a:latin typeface="Arial"/>
                <a:cs typeface="Arial"/>
              </a:rPr>
              <a:t>PHÂN</a:t>
            </a:r>
            <a:r>
              <a:rPr sz="2000" b="1" spc="-40" dirty="0">
                <a:latin typeface="Arial"/>
                <a:cs typeface="Arial"/>
              </a:rPr>
              <a:t> </a:t>
            </a:r>
            <a:r>
              <a:rPr sz="2000" b="1" spc="-20" dirty="0">
                <a:latin typeface="Arial"/>
                <a:cs typeface="Arial"/>
              </a:rPr>
              <a:t>TÍCH</a:t>
            </a:r>
            <a:endParaRPr sz="200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254000" y="279400"/>
            <a:ext cx="1605915" cy="317500"/>
          </a:xfrm>
          <a:custGeom>
            <a:avLst/>
            <a:gdLst/>
            <a:ahLst/>
            <a:cxnLst/>
            <a:rect l="l" t="t" r="r" b="b"/>
            <a:pathLst>
              <a:path w="1605914" h="317500">
                <a:moveTo>
                  <a:pt x="0" y="317500"/>
                </a:moveTo>
                <a:lnTo>
                  <a:pt x="1605788" y="317500"/>
                </a:lnTo>
                <a:lnTo>
                  <a:pt x="1605788" y="0"/>
                </a:lnTo>
                <a:lnTo>
                  <a:pt x="0" y="0"/>
                </a:lnTo>
                <a:lnTo>
                  <a:pt x="0" y="317500"/>
                </a:lnTo>
                <a:close/>
              </a:path>
            </a:pathLst>
          </a:custGeom>
          <a:ln w="6350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241300" y="4765954"/>
            <a:ext cx="8661400" cy="361950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70"/>
              </a:spcBef>
              <a:tabLst>
                <a:tab pos="222885" algn="l"/>
                <a:tab pos="8648065" algn="l"/>
              </a:tabLst>
            </a:pPr>
            <a:r>
              <a:rPr sz="11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lang="en-US" sz="1100" b="1" u="sng" spc="-10" dirty="0" smtClean="0"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8"/>
              </a:rPr>
              <a:t>viettelnet.vn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8"/>
              </a:rPr>
              <a:t>	</a:t>
            </a:r>
            <a:endParaRPr sz="1100" dirty="0">
              <a:latin typeface="Arial"/>
              <a:cs typeface="Arial"/>
            </a:endParaRPr>
          </a:p>
          <a:p>
            <a:pPr marL="2806700">
              <a:lnSpc>
                <a:spcPct val="100000"/>
              </a:lnSpc>
              <a:spcBef>
                <a:spcPts val="180"/>
              </a:spcBef>
            </a:pPr>
            <a:endParaRPr sz="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7510780" cy="5143500"/>
            <a:chOff x="0" y="0"/>
            <a:chExt cx="7510780" cy="51435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695443" cy="5143499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047744" y="1188719"/>
              <a:ext cx="3462528" cy="2220467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4395596" y="1974595"/>
            <a:ext cx="276923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600" b="1" spc="-30" dirty="0">
                <a:solidFill>
                  <a:srgbClr val="FFFFFF"/>
                </a:solidFill>
                <a:latin typeface="Arial"/>
                <a:cs typeface="Arial"/>
              </a:rPr>
              <a:t>THANK</a:t>
            </a:r>
            <a:r>
              <a:rPr sz="3600" b="1" spc="-2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000" b="1" spc="-90" dirty="0">
                <a:solidFill>
                  <a:srgbClr val="FFFFFF"/>
                </a:solidFill>
                <a:latin typeface="Arial"/>
                <a:cs typeface="Arial"/>
              </a:rPr>
              <a:t>YOU</a:t>
            </a:r>
            <a:endParaRPr sz="4000">
              <a:latin typeface="Arial"/>
              <a:cs typeface="Arial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0" y="265648"/>
            <a:ext cx="9144000" cy="4878070"/>
            <a:chOff x="0" y="265648"/>
            <a:chExt cx="9144000" cy="4878070"/>
          </a:xfrm>
        </p:grpSpPr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4604005"/>
              <a:ext cx="9143999" cy="539492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662671" y="4756403"/>
              <a:ext cx="975359" cy="21488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164355" y="265648"/>
              <a:ext cx="1560125" cy="219666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254000" y="279400"/>
            <a:ext cx="1605915" cy="149336"/>
          </a:xfrm>
          <a:prstGeom prst="rect">
            <a:avLst/>
          </a:prstGeom>
          <a:ln w="6350">
            <a:solidFill>
              <a:srgbClr val="7F7F7F"/>
            </a:solidFill>
          </a:ln>
        </p:spPr>
        <p:txBody>
          <a:bodyPr vert="horz" wrap="square" lIns="0" tIns="17145" rIns="0" bIns="0" rtlCol="0">
            <a:spAutoFit/>
          </a:bodyPr>
          <a:lstStyle/>
          <a:p>
            <a:pPr marL="63500" marR="56515">
              <a:lnSpc>
                <a:spcPct val="101499"/>
              </a:lnSpc>
              <a:spcBef>
                <a:spcPts val="135"/>
              </a:spcBef>
            </a:pPr>
            <a:endParaRPr spc="-10" dirty="0"/>
          </a:p>
        </p:txBody>
      </p:sp>
      <p:sp>
        <p:nvSpPr>
          <p:cNvPr id="15" name="object 15"/>
          <p:cNvSpPr txBox="1"/>
          <p:nvPr/>
        </p:nvSpPr>
        <p:spPr>
          <a:xfrm>
            <a:off x="241300" y="4765954"/>
            <a:ext cx="8661400" cy="361950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70"/>
              </a:spcBef>
              <a:tabLst>
                <a:tab pos="222885" algn="l"/>
                <a:tab pos="8648065" algn="l"/>
              </a:tabLst>
            </a:pPr>
            <a:r>
              <a:rPr sz="11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lang="en-US" sz="1100" b="1" u="sng" spc="-10" dirty="0" smtClean="0"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7"/>
              </a:rPr>
              <a:t>viettelnet.vn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7"/>
              </a:rPr>
              <a:t>	</a:t>
            </a:r>
            <a:endParaRPr sz="1100" dirty="0">
              <a:latin typeface="Arial"/>
              <a:cs typeface="Arial"/>
            </a:endParaRPr>
          </a:p>
          <a:p>
            <a:pPr marL="2806700">
              <a:lnSpc>
                <a:spcPct val="100000"/>
              </a:lnSpc>
              <a:spcBef>
                <a:spcPts val="180"/>
              </a:spcBef>
            </a:pPr>
            <a:endParaRPr sz="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4604005"/>
            <a:ext cx="9144000" cy="539750"/>
            <a:chOff x="0" y="4604005"/>
            <a:chExt cx="9144000" cy="53975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4604005"/>
              <a:ext cx="9143999" cy="539492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662671" y="4756404"/>
              <a:ext cx="975359" cy="214884"/>
            </a:xfrm>
            <a:prstGeom prst="rect">
              <a:avLst/>
            </a:prstGeom>
          </p:spPr>
        </p:pic>
      </p:grp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4558267" y="1086849"/>
          <a:ext cx="4073525" cy="22790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73525"/>
              </a:tblGrid>
              <a:tr h="459740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600" b="1" spc="15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01</a:t>
                      </a:r>
                      <a:r>
                        <a:rPr sz="1600" b="1" spc="-1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55" dirty="0">
                          <a:latin typeface="Arial"/>
                          <a:cs typeface="Arial"/>
                        </a:rPr>
                        <a:t>TỔNG</a:t>
                      </a:r>
                      <a:r>
                        <a:rPr sz="16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20" dirty="0">
                          <a:latin typeface="Arial"/>
                          <a:cs typeface="Arial"/>
                        </a:rPr>
                        <a:t>QUAN</a:t>
                      </a:r>
                      <a:r>
                        <a:rPr sz="16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dirty="0">
                          <a:latin typeface="Arial"/>
                          <a:cs typeface="Arial"/>
                        </a:rPr>
                        <a:t>NỀN</a:t>
                      </a:r>
                      <a:r>
                        <a:rPr sz="1600" b="1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20" dirty="0">
                          <a:latin typeface="Arial"/>
                          <a:cs typeface="Arial"/>
                        </a:rPr>
                        <a:t>TẢNG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C00000"/>
                      </a:solidFill>
                      <a:prstDash val="solid"/>
                    </a:lnB>
                  </a:tcPr>
                </a:tc>
              </a:tr>
              <a:tr h="454659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600" b="1" spc="15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02</a:t>
                      </a:r>
                      <a:r>
                        <a:rPr sz="16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dirty="0">
                          <a:latin typeface="Arial"/>
                          <a:cs typeface="Arial"/>
                        </a:rPr>
                        <a:t>QUAN</a:t>
                      </a:r>
                      <a:r>
                        <a:rPr sz="1600" b="1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dirty="0">
                          <a:latin typeface="Arial"/>
                          <a:cs typeface="Arial"/>
                        </a:rPr>
                        <a:t>ĐIỂM</a:t>
                      </a:r>
                      <a:r>
                        <a:rPr sz="16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dirty="0">
                          <a:latin typeface="Arial"/>
                          <a:cs typeface="Arial"/>
                        </a:rPr>
                        <a:t>THIẾT</a:t>
                      </a:r>
                      <a:r>
                        <a:rPr sz="1600" b="1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25" dirty="0">
                          <a:latin typeface="Arial"/>
                          <a:cs typeface="Arial"/>
                        </a:rPr>
                        <a:t>KẾ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C00000"/>
                      </a:solidFill>
                      <a:prstDash val="solid"/>
                    </a:lnT>
                    <a:lnB w="12700">
                      <a:solidFill>
                        <a:srgbClr val="C00000"/>
                      </a:solidFill>
                      <a:prstDash val="solid"/>
                    </a:lnB>
                  </a:tcPr>
                </a:tc>
              </a:tr>
              <a:tr h="455295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b="1" spc="15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03</a:t>
                      </a:r>
                      <a:r>
                        <a:rPr sz="1600" b="1" spc="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dirty="0">
                          <a:latin typeface="Arial"/>
                          <a:cs typeface="Arial"/>
                        </a:rPr>
                        <a:t>KIẾN</a:t>
                      </a:r>
                      <a:r>
                        <a:rPr sz="160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dirty="0">
                          <a:latin typeface="Arial"/>
                          <a:cs typeface="Arial"/>
                        </a:rPr>
                        <a:t>TRÚC</a:t>
                      </a:r>
                      <a:r>
                        <a:rPr sz="16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dirty="0">
                          <a:latin typeface="Arial"/>
                          <a:cs typeface="Arial"/>
                        </a:rPr>
                        <a:t>TỔNG </a:t>
                      </a:r>
                      <a:r>
                        <a:rPr sz="1600" b="1" spc="-25" dirty="0">
                          <a:latin typeface="Arial"/>
                          <a:cs typeface="Arial"/>
                        </a:rPr>
                        <a:t>THỂ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C00000"/>
                      </a:solidFill>
                      <a:prstDash val="solid"/>
                    </a:lnT>
                    <a:lnB w="12700">
                      <a:solidFill>
                        <a:srgbClr val="C00000"/>
                      </a:solidFill>
                      <a:prstDash val="solid"/>
                    </a:lnB>
                  </a:tcPr>
                </a:tc>
              </a:tr>
              <a:tr h="454659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b="1" spc="15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04</a:t>
                      </a:r>
                      <a:r>
                        <a:rPr sz="1600" b="1" spc="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dirty="0">
                          <a:latin typeface="Arial"/>
                          <a:cs typeface="Arial"/>
                        </a:rPr>
                        <a:t>CÁC</a:t>
                      </a:r>
                      <a:r>
                        <a:rPr sz="16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dirty="0">
                          <a:latin typeface="Arial"/>
                          <a:cs typeface="Arial"/>
                        </a:rPr>
                        <a:t>THÀNH</a:t>
                      </a:r>
                      <a:r>
                        <a:rPr sz="160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dirty="0">
                          <a:latin typeface="Arial"/>
                          <a:cs typeface="Arial"/>
                        </a:rPr>
                        <a:t>PHẦN</a:t>
                      </a:r>
                      <a:r>
                        <a:rPr sz="16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10" dirty="0">
                          <a:latin typeface="Arial"/>
                          <a:cs typeface="Arial"/>
                        </a:rPr>
                        <a:t>CHÍNH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C00000"/>
                      </a:solidFill>
                      <a:prstDash val="solid"/>
                    </a:lnT>
                    <a:lnB w="12700">
                      <a:solidFill>
                        <a:srgbClr val="C00000"/>
                      </a:solidFill>
                      <a:prstDash val="solid"/>
                    </a:lnB>
                  </a:tcPr>
                </a:tc>
              </a:tr>
              <a:tr h="454659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b="1" spc="15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05</a:t>
                      </a:r>
                      <a:r>
                        <a:rPr sz="1600" b="1" spc="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dirty="0">
                          <a:latin typeface="Arial"/>
                          <a:cs typeface="Arial"/>
                        </a:rPr>
                        <a:t>DANH</a:t>
                      </a:r>
                      <a:r>
                        <a:rPr sz="16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dirty="0">
                          <a:latin typeface="Arial"/>
                          <a:cs typeface="Arial"/>
                        </a:rPr>
                        <a:t>SÁCH</a:t>
                      </a:r>
                      <a:r>
                        <a:rPr sz="16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dirty="0">
                          <a:latin typeface="Arial"/>
                          <a:cs typeface="Arial"/>
                        </a:rPr>
                        <a:t>DỊCH</a:t>
                      </a:r>
                      <a:r>
                        <a:rPr sz="1600" b="1" spc="-25" dirty="0">
                          <a:latin typeface="Arial"/>
                          <a:cs typeface="Arial"/>
                        </a:rPr>
                        <a:t> VỤ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C00000"/>
                      </a:solidFill>
                      <a:prstDash val="solid"/>
                    </a:lnT>
                    <a:lnB w="12700">
                      <a:solidFill>
                        <a:srgbClr val="C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80287" y="1194816"/>
            <a:ext cx="3462528" cy="2220468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1311402" y="2074291"/>
            <a:ext cx="228409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dirty="0">
                <a:solidFill>
                  <a:srgbClr val="FFFFFF"/>
                </a:solidFill>
                <a:latin typeface="Arial"/>
                <a:cs typeface="Arial"/>
              </a:rPr>
              <a:t>NỘI</a:t>
            </a:r>
            <a:r>
              <a:rPr sz="3600" b="1" spc="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600" b="1" spc="-70" dirty="0">
                <a:solidFill>
                  <a:srgbClr val="FFFFFF"/>
                </a:solidFill>
                <a:latin typeface="Arial"/>
                <a:cs typeface="Arial"/>
              </a:rPr>
              <a:t>DUNG</a:t>
            </a:r>
            <a:endParaRPr sz="3600">
              <a:latin typeface="Arial"/>
              <a:cs typeface="Arial"/>
            </a:endParaRPr>
          </a:p>
        </p:txBody>
      </p:sp>
      <p:pic>
        <p:nvPicPr>
          <p:cNvPr id="8" name="object 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164354" y="265648"/>
            <a:ext cx="1560125" cy="219666"/>
          </a:xfrm>
          <a:prstGeom prst="rect">
            <a:avLst/>
          </a:prstGeom>
        </p:spPr>
      </p:pic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254000" y="279400"/>
            <a:ext cx="1605915" cy="149336"/>
          </a:xfrm>
          <a:prstGeom prst="rect">
            <a:avLst/>
          </a:prstGeom>
          <a:ln w="6350">
            <a:solidFill>
              <a:srgbClr val="7F7F7F"/>
            </a:solidFill>
          </a:ln>
        </p:spPr>
        <p:txBody>
          <a:bodyPr vert="horz" wrap="square" lIns="0" tIns="17145" rIns="0" bIns="0" rtlCol="0">
            <a:spAutoFit/>
          </a:bodyPr>
          <a:lstStyle/>
          <a:p>
            <a:pPr marL="63500" marR="56515">
              <a:lnSpc>
                <a:spcPct val="101499"/>
              </a:lnSpc>
              <a:spcBef>
                <a:spcPts val="135"/>
              </a:spcBef>
            </a:pPr>
            <a:endParaRPr spc="-10" dirty="0"/>
          </a:p>
        </p:txBody>
      </p:sp>
      <p:sp>
        <p:nvSpPr>
          <p:cNvPr id="14" name="object 14"/>
          <p:cNvSpPr txBox="1"/>
          <p:nvPr/>
        </p:nvSpPr>
        <p:spPr>
          <a:xfrm>
            <a:off x="241300" y="4765954"/>
            <a:ext cx="8661400" cy="361950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70"/>
              </a:spcBef>
              <a:tabLst>
                <a:tab pos="222885" algn="l"/>
                <a:tab pos="8648065" algn="l"/>
              </a:tabLst>
            </a:pPr>
            <a:r>
              <a:rPr sz="11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lang="en-US" sz="1100" b="1" u="sng" spc="-10" dirty="0" smtClean="0"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6"/>
              </a:rPr>
              <a:t>viettelnet.vn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6"/>
              </a:rPr>
              <a:t>	</a:t>
            </a:r>
            <a:endParaRPr sz="1100" dirty="0">
              <a:latin typeface="Arial"/>
              <a:cs typeface="Arial"/>
            </a:endParaRPr>
          </a:p>
          <a:p>
            <a:pPr marL="2806700">
              <a:lnSpc>
                <a:spcPct val="100000"/>
              </a:lnSpc>
              <a:spcBef>
                <a:spcPts val="180"/>
              </a:spcBef>
            </a:pPr>
            <a:endParaRPr sz="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7620"/>
            <a:ext cx="1234439" cy="365760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0" y="4604005"/>
            <a:ext cx="9144000" cy="539750"/>
            <a:chOff x="0" y="4604005"/>
            <a:chExt cx="9144000" cy="539750"/>
          </a:xfrm>
        </p:grpSpPr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4604005"/>
              <a:ext cx="9143999" cy="539492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662671" y="4756404"/>
              <a:ext cx="975359" cy="214884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718819" y="1037012"/>
            <a:ext cx="3422015" cy="13068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50000"/>
              </a:lnSpc>
              <a:spcBef>
                <a:spcPts val="105"/>
              </a:spcBef>
            </a:pPr>
            <a:r>
              <a:rPr sz="1400" dirty="0">
                <a:latin typeface="Times New Roman"/>
                <a:cs typeface="Times New Roman"/>
              </a:rPr>
              <a:t>Nền</a:t>
            </a:r>
            <a:r>
              <a:rPr sz="1400" spc="20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tảng</a:t>
            </a:r>
            <a:r>
              <a:rPr sz="1400" spc="19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quản</a:t>
            </a:r>
            <a:r>
              <a:rPr sz="1400" spc="19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lý</a:t>
            </a:r>
            <a:r>
              <a:rPr sz="1400" spc="19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video</a:t>
            </a:r>
            <a:r>
              <a:rPr sz="1400" spc="19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là</a:t>
            </a:r>
            <a:r>
              <a:rPr sz="1400" spc="18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nền</a:t>
            </a:r>
            <a:r>
              <a:rPr sz="1400" spc="19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tảng</a:t>
            </a:r>
            <a:r>
              <a:rPr sz="1400" spc="19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thu</a:t>
            </a:r>
            <a:r>
              <a:rPr sz="1400" spc="19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thập, </a:t>
            </a:r>
            <a:r>
              <a:rPr sz="1400" dirty="0">
                <a:latin typeface="Times New Roman"/>
                <a:cs typeface="Times New Roman"/>
              </a:rPr>
              <a:t>lưu</a:t>
            </a:r>
            <a:r>
              <a:rPr sz="1400" spc="18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trữ</a:t>
            </a:r>
            <a:r>
              <a:rPr sz="1400" spc="17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dữ</a:t>
            </a:r>
            <a:r>
              <a:rPr sz="1400" spc="17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liệu</a:t>
            </a:r>
            <a:r>
              <a:rPr sz="1400" spc="18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Video</a:t>
            </a:r>
            <a:r>
              <a:rPr sz="1400" spc="18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từ</a:t>
            </a:r>
            <a:r>
              <a:rPr sz="1400" spc="17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các</a:t>
            </a:r>
            <a:r>
              <a:rPr sz="1400" spc="17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thiết</a:t>
            </a:r>
            <a:r>
              <a:rPr sz="1400" spc="19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bị</a:t>
            </a:r>
            <a:r>
              <a:rPr sz="1400" spc="18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ngoại</a:t>
            </a:r>
            <a:r>
              <a:rPr sz="1400" spc="185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vi </a:t>
            </a:r>
            <a:r>
              <a:rPr sz="1400" dirty="0">
                <a:latin typeface="Times New Roman"/>
                <a:cs typeface="Times New Roman"/>
              </a:rPr>
              <a:t>như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Camera,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NVR,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DVR để quản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lý,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phân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phối </a:t>
            </a:r>
            <a:r>
              <a:rPr sz="1400" dirty="0">
                <a:latin typeface="Times New Roman"/>
                <a:cs typeface="Times New Roman"/>
              </a:rPr>
              <a:t>video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đến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các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ứng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dụng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client.</a:t>
            </a:r>
            <a:endParaRPr sz="1400" dirty="0">
              <a:latin typeface="Times New Roman"/>
              <a:cs typeface="Times New Roman"/>
            </a:endParaRPr>
          </a:p>
        </p:txBody>
      </p:sp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402835" y="1121663"/>
            <a:ext cx="4364735" cy="3272028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7164354" y="265648"/>
            <a:ext cx="1560125" cy="219666"/>
          </a:xfrm>
          <a:prstGeom prst="rect">
            <a:avLst/>
          </a:prstGeom>
        </p:spPr>
      </p:pic>
      <p:sp>
        <p:nvSpPr>
          <p:cNvPr id="16" name="object 16"/>
          <p:cNvSpPr txBox="1"/>
          <p:nvPr/>
        </p:nvSpPr>
        <p:spPr>
          <a:xfrm>
            <a:off x="241300" y="4765954"/>
            <a:ext cx="8661400" cy="361950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70"/>
              </a:spcBef>
              <a:tabLst>
                <a:tab pos="222885" algn="l"/>
                <a:tab pos="8648065" algn="l"/>
              </a:tabLst>
            </a:pPr>
            <a:r>
              <a:rPr sz="11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lang="en-US" sz="1100" b="1" u="sng" spc="-10" dirty="0" smtClean="0"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7"/>
              </a:rPr>
              <a:t>viettelnet.vn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7"/>
              </a:rPr>
              <a:t>	</a:t>
            </a:r>
            <a:endParaRPr sz="1100" dirty="0">
              <a:latin typeface="Arial"/>
              <a:cs typeface="Arial"/>
            </a:endParaRPr>
          </a:p>
          <a:p>
            <a:pPr marL="2806700">
              <a:lnSpc>
                <a:spcPct val="100000"/>
              </a:lnSpc>
              <a:spcBef>
                <a:spcPts val="180"/>
              </a:spcBef>
            </a:pPr>
            <a:endParaRPr sz="800" dirty="0">
              <a:latin typeface="Times New Roman"/>
              <a:cs typeface="Times New Roman"/>
            </a:endParaRPr>
          </a:p>
        </p:txBody>
      </p:sp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254000" y="279400"/>
            <a:ext cx="5568950" cy="138499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7620"/>
            <a:ext cx="1234439" cy="365760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0" y="4604005"/>
            <a:ext cx="9144000" cy="539750"/>
            <a:chOff x="0" y="4604005"/>
            <a:chExt cx="9144000" cy="539750"/>
          </a:xfrm>
        </p:grpSpPr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4604005"/>
              <a:ext cx="9143999" cy="539492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662671" y="4756404"/>
              <a:ext cx="975359" cy="214884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718819" y="1223263"/>
            <a:ext cx="3668395" cy="2800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105"/>
              </a:spcBef>
              <a:buFont typeface="Wingdings"/>
              <a:buChar char=""/>
              <a:tabLst>
                <a:tab pos="299085" algn="l"/>
              </a:tabLst>
            </a:pPr>
            <a:r>
              <a:rPr sz="1400" dirty="0">
                <a:latin typeface="Times New Roman"/>
                <a:cs typeface="Times New Roman"/>
              </a:rPr>
              <a:t>Khả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năng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bảo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mật</a:t>
            </a:r>
            <a:r>
              <a:rPr sz="1400" spc="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hệ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thống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cao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5"/>
              </a:spcBef>
              <a:buFont typeface="Wingdings"/>
              <a:buChar char=""/>
            </a:pPr>
            <a:endParaRPr sz="140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spcBef>
                <a:spcPts val="5"/>
              </a:spcBef>
              <a:buFont typeface="Wingdings"/>
              <a:buChar char=""/>
              <a:tabLst>
                <a:tab pos="299085" algn="l"/>
              </a:tabLst>
            </a:pPr>
            <a:r>
              <a:rPr sz="1400" dirty="0">
                <a:latin typeface="Times New Roman"/>
                <a:cs typeface="Times New Roman"/>
              </a:rPr>
              <a:t>Khả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năng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dự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phòng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cao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5"/>
              </a:spcBef>
              <a:buFont typeface="Wingdings"/>
              <a:buChar char=""/>
            </a:pPr>
            <a:endParaRPr sz="140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spcBef>
                <a:spcPts val="5"/>
              </a:spcBef>
              <a:buFont typeface="Wingdings"/>
              <a:buChar char=""/>
              <a:tabLst>
                <a:tab pos="299085" algn="l"/>
              </a:tabLst>
            </a:pPr>
            <a:r>
              <a:rPr sz="1400" dirty="0">
                <a:latin typeface="Times New Roman"/>
                <a:cs typeface="Times New Roman"/>
              </a:rPr>
              <a:t>Dễ dàng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quản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trị,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vận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hành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hệ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thống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0"/>
              </a:spcBef>
              <a:buFont typeface="Wingdings"/>
              <a:buChar char=""/>
            </a:pPr>
            <a:endParaRPr sz="140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buFont typeface="Wingdings"/>
              <a:buChar char=""/>
              <a:tabLst>
                <a:tab pos="299085" algn="l"/>
              </a:tabLst>
            </a:pPr>
            <a:r>
              <a:rPr sz="1400" dirty="0">
                <a:latin typeface="Times New Roman"/>
                <a:cs typeface="Times New Roman"/>
              </a:rPr>
              <a:t>Tính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ổn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định,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tin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cậy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của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hệ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thống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0"/>
              </a:spcBef>
              <a:buFont typeface="Wingdings"/>
              <a:buChar char=""/>
            </a:pPr>
            <a:endParaRPr sz="140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buFont typeface="Wingdings"/>
              <a:buChar char=""/>
              <a:tabLst>
                <a:tab pos="299085" algn="l"/>
              </a:tabLst>
            </a:pPr>
            <a:r>
              <a:rPr sz="1400" dirty="0">
                <a:latin typeface="Times New Roman"/>
                <a:cs typeface="Times New Roman"/>
              </a:rPr>
              <a:t>Khả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năng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mở rộng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linh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hoạt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và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phát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triển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trong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0"/>
              </a:spcBef>
              <a:buFont typeface="Wingdings"/>
              <a:buChar char=""/>
            </a:pPr>
            <a:endParaRPr sz="1400">
              <a:latin typeface="Times New Roman"/>
              <a:cs typeface="Times New Roman"/>
            </a:endParaRPr>
          </a:p>
          <a:p>
            <a:pPr marL="299085">
              <a:lnSpc>
                <a:spcPct val="100000"/>
              </a:lnSpc>
            </a:pPr>
            <a:r>
              <a:rPr sz="1400" dirty="0">
                <a:latin typeface="Times New Roman"/>
                <a:cs typeface="Times New Roman"/>
              </a:rPr>
              <a:t>tương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lai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400">
              <a:latin typeface="Times New Roman"/>
              <a:cs typeface="Times New Roman"/>
            </a:endParaRPr>
          </a:p>
          <a:p>
            <a:pPr marL="299085" indent="-286385">
              <a:lnSpc>
                <a:spcPct val="100000"/>
              </a:lnSpc>
              <a:spcBef>
                <a:spcPts val="5"/>
              </a:spcBef>
              <a:buFont typeface="Wingdings"/>
              <a:buChar char=""/>
              <a:tabLst>
                <a:tab pos="299085" algn="l"/>
              </a:tabLst>
            </a:pPr>
            <a:r>
              <a:rPr sz="1400" dirty="0">
                <a:latin typeface="Times New Roman"/>
                <a:cs typeface="Times New Roman"/>
              </a:rPr>
              <a:t>Công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nghệ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tiên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tiến</a:t>
            </a:r>
            <a:endParaRPr sz="1400">
              <a:latin typeface="Times New Roman"/>
              <a:cs typeface="Times New Roman"/>
            </a:endParaRPr>
          </a:p>
        </p:txBody>
      </p:sp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164354" y="265648"/>
            <a:ext cx="1560125" cy="219666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680203" y="1010411"/>
            <a:ext cx="3957828" cy="2851404"/>
          </a:xfrm>
          <a:prstGeom prst="rect">
            <a:avLst/>
          </a:prstGeom>
        </p:spPr>
      </p:pic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279400" y="284988"/>
            <a:ext cx="336677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dirty="0"/>
              <a:t>Ngày</a:t>
            </a:r>
            <a:r>
              <a:rPr spc="-35" dirty="0"/>
              <a:t> </a:t>
            </a:r>
            <a:r>
              <a:rPr dirty="0"/>
              <a:t>đến:</a:t>
            </a:r>
            <a:r>
              <a:rPr spc="-30" dirty="0"/>
              <a:t> </a:t>
            </a:r>
            <a:r>
              <a:rPr spc="-5" dirty="0"/>
              <a:t>06/</a:t>
            </a:r>
            <a:r>
              <a:rPr spc="-325" dirty="0"/>
              <a:t>0</a:t>
            </a:r>
            <a:r>
              <a:rPr sz="3000" b="1" spc="-1837" baseline="-33333" dirty="0">
                <a:latin typeface="Arial"/>
                <a:cs typeface="Arial"/>
              </a:rPr>
              <a:t>Q</a:t>
            </a:r>
            <a:r>
              <a:rPr sz="900" spc="-5" dirty="0"/>
              <a:t>7/</a:t>
            </a:r>
            <a:r>
              <a:rPr sz="900" spc="-15" dirty="0"/>
              <a:t>2</a:t>
            </a:r>
            <a:r>
              <a:rPr sz="3000" b="1" spc="-2182" baseline="-33333" dirty="0">
                <a:latin typeface="Arial"/>
                <a:cs typeface="Arial"/>
              </a:rPr>
              <a:t>U</a:t>
            </a:r>
            <a:r>
              <a:rPr sz="900" spc="-5" dirty="0"/>
              <a:t>024</a:t>
            </a:r>
            <a:r>
              <a:rPr sz="900" spc="-145" dirty="0"/>
              <a:t> </a:t>
            </a:r>
            <a:r>
              <a:rPr sz="3000" b="1" baseline="-33333" dirty="0">
                <a:latin typeface="Arial"/>
                <a:cs typeface="Arial"/>
              </a:rPr>
              <a:t>AN</a:t>
            </a:r>
            <a:r>
              <a:rPr sz="3000" b="1" spc="-75" baseline="-33333" dirty="0">
                <a:latin typeface="Arial"/>
                <a:cs typeface="Arial"/>
              </a:rPr>
              <a:t> </a:t>
            </a:r>
            <a:r>
              <a:rPr sz="3000" b="1" baseline="-33333" dirty="0">
                <a:latin typeface="Arial"/>
                <a:cs typeface="Arial"/>
              </a:rPr>
              <a:t>ĐIỂM</a:t>
            </a:r>
            <a:r>
              <a:rPr sz="3000" b="1" spc="-67" baseline="-33333" dirty="0">
                <a:latin typeface="Arial"/>
                <a:cs typeface="Arial"/>
              </a:rPr>
              <a:t> </a:t>
            </a:r>
            <a:r>
              <a:rPr sz="3000" b="1" spc="-15" baseline="-33333" dirty="0">
                <a:latin typeface="Arial"/>
                <a:cs typeface="Arial"/>
              </a:rPr>
              <a:t>THIẾT</a:t>
            </a:r>
            <a:r>
              <a:rPr sz="3000" b="1" spc="-82" baseline="-33333" dirty="0">
                <a:latin typeface="Arial"/>
                <a:cs typeface="Arial"/>
              </a:rPr>
              <a:t> </a:t>
            </a:r>
            <a:r>
              <a:rPr sz="3000" b="1" spc="-37" baseline="-33333" dirty="0">
                <a:latin typeface="Arial"/>
                <a:cs typeface="Arial"/>
              </a:rPr>
              <a:t>KẾ</a:t>
            </a:r>
            <a:endParaRPr sz="3000" baseline="-33333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54000" y="279400"/>
            <a:ext cx="1605915" cy="317500"/>
          </a:xfrm>
          <a:custGeom>
            <a:avLst/>
            <a:gdLst/>
            <a:ahLst/>
            <a:cxnLst/>
            <a:rect l="l" t="t" r="r" b="b"/>
            <a:pathLst>
              <a:path w="1605914" h="317500">
                <a:moveTo>
                  <a:pt x="0" y="317500"/>
                </a:moveTo>
                <a:lnTo>
                  <a:pt x="1605788" y="317500"/>
                </a:lnTo>
                <a:lnTo>
                  <a:pt x="1605788" y="0"/>
                </a:lnTo>
                <a:lnTo>
                  <a:pt x="0" y="0"/>
                </a:lnTo>
                <a:lnTo>
                  <a:pt x="0" y="317500"/>
                </a:lnTo>
                <a:close/>
              </a:path>
            </a:pathLst>
          </a:custGeom>
          <a:ln w="6350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241300" y="4765954"/>
            <a:ext cx="8661400" cy="361950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70"/>
              </a:spcBef>
              <a:tabLst>
                <a:tab pos="222885" algn="l"/>
                <a:tab pos="8648065" algn="l"/>
              </a:tabLst>
            </a:pPr>
            <a:r>
              <a:rPr sz="11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lang="en-US" sz="1100" b="1" u="sng" spc="-10" dirty="0" smtClean="0"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7"/>
              </a:rPr>
              <a:t>viettelnet.vn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7"/>
              </a:rPr>
              <a:t>	</a:t>
            </a:r>
            <a:endParaRPr sz="1100" dirty="0">
              <a:latin typeface="Arial"/>
              <a:cs typeface="Arial"/>
            </a:endParaRPr>
          </a:p>
          <a:p>
            <a:pPr marL="2806700">
              <a:lnSpc>
                <a:spcPct val="100000"/>
              </a:lnSpc>
              <a:spcBef>
                <a:spcPts val="180"/>
              </a:spcBef>
            </a:pPr>
            <a:endParaRPr sz="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33067" y="1360592"/>
            <a:ext cx="2385060" cy="25044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635"/>
              </a:lnSpc>
            </a:pPr>
            <a:r>
              <a:rPr sz="1500" b="1" dirty="0">
                <a:latin typeface="Times New Roman"/>
                <a:cs typeface="Times New Roman"/>
              </a:rPr>
              <a:t>Hệ</a:t>
            </a:r>
            <a:r>
              <a:rPr sz="1500" b="1" spc="-25" dirty="0">
                <a:latin typeface="Times New Roman"/>
                <a:cs typeface="Times New Roman"/>
              </a:rPr>
              <a:t> </a:t>
            </a:r>
            <a:r>
              <a:rPr sz="1500" b="1" dirty="0">
                <a:latin typeface="Times New Roman"/>
                <a:cs typeface="Times New Roman"/>
              </a:rPr>
              <a:t>thống</a:t>
            </a:r>
            <a:r>
              <a:rPr sz="1500" b="1" spc="-15" dirty="0">
                <a:latin typeface="Times New Roman"/>
                <a:cs typeface="Times New Roman"/>
              </a:rPr>
              <a:t> </a:t>
            </a:r>
            <a:r>
              <a:rPr sz="1500" b="1" dirty="0">
                <a:latin typeface="Times New Roman"/>
                <a:cs typeface="Times New Roman"/>
              </a:rPr>
              <a:t>gồm</a:t>
            </a:r>
            <a:r>
              <a:rPr sz="1500" b="1" spc="-35" dirty="0">
                <a:latin typeface="Times New Roman"/>
                <a:cs typeface="Times New Roman"/>
              </a:rPr>
              <a:t> </a:t>
            </a:r>
            <a:r>
              <a:rPr sz="1500" b="1" dirty="0">
                <a:latin typeface="Times New Roman"/>
                <a:cs typeface="Times New Roman"/>
              </a:rPr>
              <a:t>6</a:t>
            </a:r>
            <a:r>
              <a:rPr sz="1500" b="1" spc="-10" dirty="0">
                <a:latin typeface="Times New Roman"/>
                <a:cs typeface="Times New Roman"/>
              </a:rPr>
              <a:t> </a:t>
            </a:r>
            <a:r>
              <a:rPr sz="1500" b="1" dirty="0">
                <a:latin typeface="Times New Roman"/>
                <a:cs typeface="Times New Roman"/>
              </a:rPr>
              <a:t>phân</a:t>
            </a:r>
            <a:r>
              <a:rPr sz="1500" b="1" spc="-25" dirty="0">
                <a:latin typeface="Times New Roman"/>
                <a:cs typeface="Times New Roman"/>
              </a:rPr>
              <a:t> hệ:</a:t>
            </a: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0"/>
              </a:spcBef>
              <a:tabLst>
                <a:tab pos="333375" algn="l"/>
              </a:tabLst>
            </a:pPr>
            <a:r>
              <a:rPr sz="1500" spc="-50" dirty="0">
                <a:latin typeface="Segoe UI Symbol"/>
                <a:cs typeface="Segoe UI Symbol"/>
              </a:rPr>
              <a:t>⮚</a:t>
            </a:r>
            <a:r>
              <a:rPr sz="1500" dirty="0">
                <a:latin typeface="Segoe UI Symbol"/>
                <a:cs typeface="Segoe UI Symbol"/>
              </a:rPr>
              <a:t>	</a:t>
            </a:r>
            <a:r>
              <a:rPr sz="1500" dirty="0">
                <a:latin typeface="Times New Roman"/>
                <a:cs typeface="Times New Roman"/>
              </a:rPr>
              <a:t>Module</a:t>
            </a:r>
            <a:r>
              <a:rPr sz="1500" spc="-4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Recording</a:t>
            </a:r>
            <a:r>
              <a:rPr sz="1500" spc="-5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Service</a:t>
            </a: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0"/>
              </a:spcBef>
              <a:tabLst>
                <a:tab pos="333375" algn="l"/>
              </a:tabLst>
            </a:pPr>
            <a:r>
              <a:rPr sz="1500" spc="-50" dirty="0">
                <a:latin typeface="Segoe UI Symbol"/>
                <a:cs typeface="Segoe UI Symbol"/>
              </a:rPr>
              <a:t>⮚</a:t>
            </a:r>
            <a:r>
              <a:rPr sz="1500" dirty="0">
                <a:latin typeface="Segoe UI Symbol"/>
                <a:cs typeface="Segoe UI Symbol"/>
              </a:rPr>
              <a:t>	</a:t>
            </a:r>
            <a:r>
              <a:rPr sz="1500" dirty="0">
                <a:latin typeface="Times New Roman"/>
                <a:cs typeface="Times New Roman"/>
              </a:rPr>
              <a:t>Management</a:t>
            </a:r>
            <a:r>
              <a:rPr sz="1500" spc="-6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Service</a:t>
            </a: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0"/>
              </a:spcBef>
              <a:tabLst>
                <a:tab pos="333375" algn="l"/>
              </a:tabLst>
            </a:pPr>
            <a:r>
              <a:rPr sz="1500" spc="-50" dirty="0">
                <a:latin typeface="Segoe UI Symbol"/>
                <a:cs typeface="Segoe UI Symbol"/>
              </a:rPr>
              <a:t>⮚</a:t>
            </a:r>
            <a:r>
              <a:rPr sz="1500" dirty="0">
                <a:latin typeface="Segoe UI Symbol"/>
                <a:cs typeface="Segoe UI Symbol"/>
              </a:rPr>
              <a:t>	</a:t>
            </a:r>
            <a:r>
              <a:rPr sz="1500" dirty="0">
                <a:latin typeface="Times New Roman"/>
                <a:cs typeface="Times New Roman"/>
              </a:rPr>
              <a:t>Module</a:t>
            </a:r>
            <a:r>
              <a:rPr sz="1500" spc="-4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Event</a:t>
            </a:r>
            <a:r>
              <a:rPr sz="1500" spc="-3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Service</a:t>
            </a: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0"/>
              </a:spcBef>
              <a:tabLst>
                <a:tab pos="333375" algn="l"/>
              </a:tabLst>
            </a:pPr>
            <a:r>
              <a:rPr sz="1500" spc="-50" dirty="0">
                <a:latin typeface="Segoe UI Symbol"/>
                <a:cs typeface="Segoe UI Symbol"/>
              </a:rPr>
              <a:t>⮚</a:t>
            </a:r>
            <a:r>
              <a:rPr sz="1500" dirty="0">
                <a:latin typeface="Segoe UI Symbol"/>
                <a:cs typeface="Segoe UI Symbol"/>
              </a:rPr>
              <a:t>	</a:t>
            </a:r>
            <a:r>
              <a:rPr sz="1500" dirty="0">
                <a:latin typeface="Times New Roman"/>
                <a:cs typeface="Times New Roman"/>
              </a:rPr>
              <a:t>Ứng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dụng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Web</a:t>
            </a:r>
            <a:r>
              <a:rPr sz="1500" spc="-10" dirty="0">
                <a:latin typeface="Times New Roman"/>
                <a:cs typeface="Times New Roman"/>
              </a:rPr>
              <a:t> Portal</a:t>
            </a: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5"/>
              </a:spcBef>
              <a:tabLst>
                <a:tab pos="333375" algn="l"/>
              </a:tabLst>
            </a:pPr>
            <a:r>
              <a:rPr sz="1500" spc="-50" dirty="0">
                <a:latin typeface="Segoe UI Symbol"/>
                <a:cs typeface="Segoe UI Symbol"/>
              </a:rPr>
              <a:t>⮚</a:t>
            </a:r>
            <a:r>
              <a:rPr sz="1500" dirty="0">
                <a:latin typeface="Segoe UI Symbol"/>
                <a:cs typeface="Segoe UI Symbol"/>
              </a:rPr>
              <a:t>	</a:t>
            </a:r>
            <a:r>
              <a:rPr sz="1500" dirty="0">
                <a:latin typeface="Times New Roman"/>
                <a:cs typeface="Times New Roman"/>
              </a:rPr>
              <a:t>Ứng</a:t>
            </a:r>
            <a:r>
              <a:rPr sz="1500" spc="-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dụng </a:t>
            </a:r>
            <a:r>
              <a:rPr sz="1500" spc="-10" dirty="0">
                <a:latin typeface="Times New Roman"/>
                <a:cs typeface="Times New Roman"/>
              </a:rPr>
              <a:t>Mobile</a:t>
            </a: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0"/>
              </a:spcBef>
              <a:tabLst>
                <a:tab pos="333375" algn="l"/>
              </a:tabLst>
            </a:pPr>
            <a:r>
              <a:rPr sz="1500" spc="-50" dirty="0">
                <a:latin typeface="Segoe UI Symbol"/>
                <a:cs typeface="Segoe UI Symbol"/>
              </a:rPr>
              <a:t>⮚</a:t>
            </a:r>
            <a:r>
              <a:rPr sz="1500" dirty="0">
                <a:latin typeface="Segoe UI Symbol"/>
                <a:cs typeface="Segoe UI Symbol"/>
              </a:rPr>
              <a:t>	</a:t>
            </a:r>
            <a:r>
              <a:rPr sz="1500" dirty="0">
                <a:latin typeface="Times New Roman"/>
                <a:cs typeface="Times New Roman"/>
              </a:rPr>
              <a:t>Ứng</a:t>
            </a:r>
            <a:r>
              <a:rPr sz="1500" spc="-2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dụng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spc="-25" dirty="0">
                <a:latin typeface="Times New Roman"/>
                <a:cs typeface="Times New Roman"/>
              </a:rPr>
              <a:t>PC</a:t>
            </a:r>
            <a:endParaRPr sz="15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943600" y="514350"/>
            <a:ext cx="1560125" cy="219666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1604" y="899160"/>
            <a:ext cx="6710172" cy="3272790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79400" y="433577"/>
            <a:ext cx="554355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lang="en-US" sz="2000" b="1" dirty="0" smtClean="0">
                <a:latin typeface="Arial"/>
                <a:cs typeface="Arial"/>
              </a:rPr>
              <a:t>       KIẾN </a:t>
            </a:r>
            <a:r>
              <a:rPr sz="2000" b="1" dirty="0" smtClean="0">
                <a:latin typeface="Arial"/>
                <a:cs typeface="Arial"/>
              </a:rPr>
              <a:t>TRÚC</a:t>
            </a:r>
            <a:r>
              <a:rPr sz="2000" b="1" spc="-45" dirty="0" smtClean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TỔNG</a:t>
            </a:r>
            <a:r>
              <a:rPr sz="2000" b="1" spc="-5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THỂ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CỦA</a:t>
            </a:r>
            <a:r>
              <a:rPr sz="2000" b="1" spc="-4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HỆ</a:t>
            </a:r>
            <a:r>
              <a:rPr sz="2000" b="1" spc="-30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THỐNG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09600" y="4400550"/>
            <a:ext cx="8661400" cy="361950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70"/>
              </a:spcBef>
              <a:tabLst>
                <a:tab pos="222885" algn="l"/>
                <a:tab pos="8648065" algn="l"/>
              </a:tabLst>
            </a:pPr>
            <a:r>
              <a:rPr sz="11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lang="en-US" sz="1100" b="1" u="sng" spc="-10" dirty="0" smtClean="0"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4"/>
              </a:rPr>
              <a:t>viettelnet.vn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4"/>
              </a:rPr>
              <a:t>	</a:t>
            </a:r>
            <a:endParaRPr sz="1100" dirty="0">
              <a:latin typeface="Arial"/>
              <a:cs typeface="Arial"/>
            </a:endParaRPr>
          </a:p>
          <a:p>
            <a:pPr marL="2806700">
              <a:lnSpc>
                <a:spcPct val="100000"/>
              </a:lnSpc>
              <a:spcBef>
                <a:spcPts val="180"/>
              </a:spcBef>
            </a:pPr>
            <a:endParaRPr sz="800" dirty="0">
              <a:latin typeface="Times New Roman"/>
              <a:cs typeface="Times New Roman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371600" y="4171950"/>
            <a:ext cx="54393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1200" b="1" dirty="0">
                <a:solidFill>
                  <a:srgbClr val="0070C0"/>
                </a:solidFill>
              </a:rPr>
              <a:t>Hotline đăng ký sử dụng thử Viettel PMS và mua bản quyền toàn quốc:</a:t>
            </a:r>
            <a:r>
              <a:rPr lang="vi-VN" sz="1200" dirty="0" smtClean="0">
                <a:solidFill>
                  <a:srgbClr val="0070C0"/>
                </a:solidFill>
              </a:rPr>
              <a:t> </a:t>
            </a:r>
            <a:endParaRPr lang="en-US" sz="1200" dirty="0" smtClean="0">
              <a:solidFill>
                <a:srgbClr val="0070C0"/>
              </a:solidFill>
            </a:endParaRPr>
          </a:p>
          <a:p>
            <a:r>
              <a:rPr lang="en-US" sz="1200" b="1" dirty="0">
                <a:solidFill>
                  <a:srgbClr val="FF0000"/>
                </a:solidFill>
              </a:rPr>
              <a:t> </a:t>
            </a:r>
            <a:r>
              <a:rPr lang="en-US" sz="1200" b="1" dirty="0" smtClean="0">
                <a:solidFill>
                  <a:srgbClr val="FF0000"/>
                </a:solidFill>
              </a:rPr>
              <a:t>                     </a:t>
            </a:r>
            <a:r>
              <a:rPr lang="vi-VN" sz="1200" b="1" dirty="0" smtClean="0">
                <a:solidFill>
                  <a:srgbClr val="FF0000"/>
                </a:solidFill>
              </a:rPr>
              <a:t>0963.14.5353 </a:t>
            </a:r>
            <a:r>
              <a:rPr lang="vi-VN" sz="1200" b="1" dirty="0">
                <a:solidFill>
                  <a:srgbClr val="FF0000"/>
                </a:solidFill>
              </a:rPr>
              <a:t>/ 0922.193.999 / 0902.889.777</a:t>
            </a:r>
            <a:endParaRPr lang="en-US" sz="1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4604005"/>
            <a:ext cx="9144000" cy="539750"/>
            <a:chOff x="0" y="4604005"/>
            <a:chExt cx="9144000" cy="53975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4604005"/>
              <a:ext cx="9143999" cy="539492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662671" y="4756404"/>
              <a:ext cx="975359" cy="214884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1740789" y="2260853"/>
            <a:ext cx="157353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dirty="0">
                <a:latin typeface="Times New Roman"/>
                <a:cs typeface="Times New Roman"/>
              </a:rPr>
              <a:t>Xem</a:t>
            </a:r>
            <a:r>
              <a:rPr sz="2200" spc="-4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trực</a:t>
            </a:r>
            <a:r>
              <a:rPr sz="2200" spc="-30" dirty="0">
                <a:latin typeface="Times New Roman"/>
                <a:cs typeface="Times New Roman"/>
              </a:rPr>
              <a:t> </a:t>
            </a:r>
            <a:r>
              <a:rPr sz="2200" spc="-20" dirty="0">
                <a:latin typeface="Times New Roman"/>
                <a:cs typeface="Times New Roman"/>
              </a:rPr>
              <a:t>tiếp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711198" y="3252342"/>
            <a:ext cx="91694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dirty="0">
                <a:latin typeface="Times New Roman"/>
                <a:cs typeface="Times New Roman"/>
              </a:rPr>
              <a:t>Xem</a:t>
            </a:r>
            <a:r>
              <a:rPr sz="2200" spc="-45" dirty="0">
                <a:latin typeface="Times New Roman"/>
                <a:cs typeface="Times New Roman"/>
              </a:rPr>
              <a:t> </a:t>
            </a:r>
            <a:r>
              <a:rPr sz="2200" spc="-25" dirty="0">
                <a:latin typeface="Times New Roman"/>
                <a:cs typeface="Times New Roman"/>
              </a:rPr>
              <a:t>lại</a:t>
            </a:r>
            <a:endParaRPr sz="2200">
              <a:latin typeface="Times New Roman"/>
              <a:cs typeface="Times New Roman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83716" y="2115747"/>
            <a:ext cx="476250" cy="543545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46379" y="3164516"/>
            <a:ext cx="533400" cy="533122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5958332" y="2300731"/>
            <a:ext cx="235458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dirty="0">
                <a:latin typeface="Times New Roman"/>
                <a:cs typeface="Times New Roman"/>
              </a:rPr>
              <a:t>Giám</a:t>
            </a:r>
            <a:r>
              <a:rPr sz="2200" spc="-3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sát</a:t>
            </a:r>
            <a:r>
              <a:rPr sz="2200" spc="-3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trên</a:t>
            </a:r>
            <a:r>
              <a:rPr sz="2200" spc="-2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bản</a:t>
            </a:r>
            <a:r>
              <a:rPr sz="2200" spc="-20" dirty="0">
                <a:latin typeface="Times New Roman"/>
                <a:cs typeface="Times New Roman"/>
              </a:rPr>
              <a:t> </a:t>
            </a:r>
            <a:r>
              <a:rPr sz="2200" spc="-25" dirty="0">
                <a:latin typeface="Times New Roman"/>
                <a:cs typeface="Times New Roman"/>
              </a:rPr>
              <a:t>đồ</a:t>
            </a:r>
            <a:endParaRPr sz="2200">
              <a:latin typeface="Times New Roman"/>
              <a:cs typeface="Times New Roman"/>
            </a:endParaRPr>
          </a:p>
        </p:txBody>
      </p:sp>
      <p:pic>
        <p:nvPicPr>
          <p:cNvPr id="10" name="object 1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956474" y="2326741"/>
            <a:ext cx="577616" cy="514400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81868" y="1257521"/>
            <a:ext cx="653970" cy="581931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5958332" y="1412240"/>
            <a:ext cx="182626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dirty="0">
                <a:latin typeface="Times New Roman"/>
                <a:cs typeface="Times New Roman"/>
              </a:rPr>
              <a:t>Điều</a:t>
            </a:r>
            <a:r>
              <a:rPr sz="2200" spc="-4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khiển</a:t>
            </a:r>
            <a:r>
              <a:rPr sz="2200" spc="-45" dirty="0">
                <a:latin typeface="Times New Roman"/>
                <a:cs typeface="Times New Roman"/>
              </a:rPr>
              <a:t> </a:t>
            </a:r>
            <a:r>
              <a:rPr sz="2200" spc="-25" dirty="0">
                <a:latin typeface="Times New Roman"/>
                <a:cs typeface="Times New Roman"/>
              </a:rPr>
              <a:t>PTZ</a:t>
            </a:r>
            <a:endParaRPr sz="2200">
              <a:latin typeface="Times New Roman"/>
              <a:cs typeface="Times New Roman"/>
            </a:endParaRPr>
          </a:p>
        </p:txBody>
      </p:sp>
      <p:pic>
        <p:nvPicPr>
          <p:cNvPr id="13" name="object 13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948428" y="3261359"/>
            <a:ext cx="707136" cy="489204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5958332" y="3308096"/>
            <a:ext cx="2135505" cy="662305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12700" marR="5080">
              <a:lnSpc>
                <a:spcPts val="2380"/>
              </a:lnSpc>
              <a:spcBef>
                <a:spcPts val="390"/>
              </a:spcBef>
            </a:pPr>
            <a:r>
              <a:rPr sz="2200" dirty="0">
                <a:latin typeface="Times New Roman"/>
                <a:cs typeface="Times New Roman"/>
              </a:rPr>
              <a:t>Tích</a:t>
            </a:r>
            <a:r>
              <a:rPr sz="2200" spc="-3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hợp</a:t>
            </a:r>
            <a:r>
              <a:rPr sz="2200" spc="-4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phân</a:t>
            </a:r>
            <a:r>
              <a:rPr sz="2200" spc="-40" dirty="0">
                <a:latin typeface="Times New Roman"/>
                <a:cs typeface="Times New Roman"/>
              </a:rPr>
              <a:t> </a:t>
            </a:r>
            <a:r>
              <a:rPr sz="2200" spc="-20" dirty="0">
                <a:latin typeface="Times New Roman"/>
                <a:cs typeface="Times New Roman"/>
              </a:rPr>
              <a:t>tích </a:t>
            </a:r>
            <a:r>
              <a:rPr sz="2200" spc="-10" dirty="0">
                <a:latin typeface="Times New Roman"/>
                <a:cs typeface="Times New Roman"/>
              </a:rPr>
              <a:t>video</a:t>
            </a:r>
            <a:endParaRPr sz="2200">
              <a:latin typeface="Times New Roman"/>
              <a:cs typeface="Times New Roman"/>
            </a:endParaRPr>
          </a:p>
        </p:txBody>
      </p:sp>
      <p:pic>
        <p:nvPicPr>
          <p:cNvPr id="15" name="object 15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93657" y="1182953"/>
            <a:ext cx="600252" cy="599714"/>
          </a:xfrm>
          <a:prstGeom prst="rect">
            <a:avLst/>
          </a:prstGeom>
        </p:spPr>
      </p:pic>
      <p:sp>
        <p:nvSpPr>
          <p:cNvPr id="16" name="object 16"/>
          <p:cNvSpPr txBox="1"/>
          <p:nvPr/>
        </p:nvSpPr>
        <p:spPr>
          <a:xfrm>
            <a:off x="1711198" y="1297686"/>
            <a:ext cx="185864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dirty="0">
                <a:latin typeface="Times New Roman"/>
                <a:cs typeface="Times New Roman"/>
              </a:rPr>
              <a:t>Thu</a:t>
            </a:r>
            <a:r>
              <a:rPr sz="2200" spc="-2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thập</a:t>
            </a:r>
            <a:r>
              <a:rPr sz="2200" spc="-3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lưu</a:t>
            </a:r>
            <a:r>
              <a:rPr sz="2200" spc="-30" dirty="0">
                <a:latin typeface="Times New Roman"/>
                <a:cs typeface="Times New Roman"/>
              </a:rPr>
              <a:t> </a:t>
            </a:r>
            <a:r>
              <a:rPr sz="2200" spc="-25" dirty="0">
                <a:latin typeface="Times New Roman"/>
                <a:cs typeface="Times New Roman"/>
              </a:rPr>
              <a:t>trữ</a:t>
            </a:r>
            <a:endParaRPr sz="2200">
              <a:latin typeface="Times New Roman"/>
              <a:cs typeface="Times New Roman"/>
            </a:endParaRPr>
          </a:p>
        </p:txBody>
      </p:sp>
      <p:pic>
        <p:nvPicPr>
          <p:cNvPr id="17" name="object 17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7164354" y="265648"/>
            <a:ext cx="1560125" cy="219666"/>
          </a:xfrm>
          <a:prstGeom prst="rect">
            <a:avLst/>
          </a:prstGeom>
        </p:spPr>
      </p:pic>
      <p:sp>
        <p:nvSpPr>
          <p:cNvPr id="19" name="object 19"/>
          <p:cNvSpPr txBox="1">
            <a:spLocks noGrp="1"/>
          </p:cNvSpPr>
          <p:nvPr>
            <p:ph type="title"/>
          </p:nvPr>
        </p:nvSpPr>
        <p:spPr>
          <a:xfrm>
            <a:off x="279400" y="284988"/>
            <a:ext cx="3303904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dirty="0"/>
              <a:t>Ngày</a:t>
            </a:r>
            <a:r>
              <a:rPr spc="-45" dirty="0"/>
              <a:t> </a:t>
            </a:r>
            <a:r>
              <a:rPr dirty="0"/>
              <a:t>đến:</a:t>
            </a:r>
            <a:r>
              <a:rPr spc="-20" dirty="0"/>
              <a:t> </a:t>
            </a:r>
            <a:r>
              <a:rPr spc="-5" dirty="0"/>
              <a:t>06/</a:t>
            </a:r>
            <a:r>
              <a:rPr spc="-325" dirty="0"/>
              <a:t>0</a:t>
            </a:r>
            <a:r>
              <a:rPr sz="3000" b="1" spc="-1695" baseline="-33333" dirty="0">
                <a:latin typeface="Arial"/>
                <a:cs typeface="Arial"/>
              </a:rPr>
              <a:t>D</a:t>
            </a:r>
            <a:r>
              <a:rPr sz="900" spc="-5" dirty="0"/>
              <a:t>7/</a:t>
            </a:r>
            <a:r>
              <a:rPr sz="900" spc="-80" dirty="0"/>
              <a:t>2</a:t>
            </a:r>
            <a:r>
              <a:rPr sz="3000" b="1" spc="-2085" baseline="-33333" dirty="0">
                <a:latin typeface="Arial"/>
                <a:cs typeface="Arial"/>
              </a:rPr>
              <a:t>A</a:t>
            </a:r>
            <a:r>
              <a:rPr sz="900" spc="-5" dirty="0"/>
              <a:t>02</a:t>
            </a:r>
            <a:r>
              <a:rPr sz="900" spc="-125" dirty="0"/>
              <a:t>4</a:t>
            </a:r>
            <a:r>
              <a:rPr sz="3000" b="1" spc="-7" baseline="-33333" dirty="0">
                <a:latin typeface="Arial"/>
                <a:cs typeface="Arial"/>
              </a:rPr>
              <a:t>NH</a:t>
            </a:r>
            <a:r>
              <a:rPr sz="3000" b="1" spc="30" baseline="-33333" dirty="0">
                <a:latin typeface="Arial"/>
                <a:cs typeface="Arial"/>
              </a:rPr>
              <a:t> </a:t>
            </a:r>
            <a:r>
              <a:rPr sz="3000" b="1" spc="-172" baseline="-33333" dirty="0">
                <a:latin typeface="Arial"/>
                <a:cs typeface="Arial"/>
              </a:rPr>
              <a:t>SÁCH</a:t>
            </a:r>
            <a:r>
              <a:rPr sz="3000" b="1" spc="-30" baseline="-33333" dirty="0">
                <a:latin typeface="Arial"/>
                <a:cs typeface="Arial"/>
              </a:rPr>
              <a:t> </a:t>
            </a:r>
            <a:r>
              <a:rPr sz="3000" b="1" baseline="-33333" dirty="0">
                <a:latin typeface="Arial"/>
                <a:cs typeface="Arial"/>
              </a:rPr>
              <a:t>DỊCH</a:t>
            </a:r>
            <a:r>
              <a:rPr sz="3000" b="1" spc="-7" baseline="-33333" dirty="0">
                <a:latin typeface="Arial"/>
                <a:cs typeface="Arial"/>
              </a:rPr>
              <a:t> </a:t>
            </a:r>
            <a:r>
              <a:rPr sz="3000" b="1" spc="-52" baseline="-33333" dirty="0">
                <a:latin typeface="Arial"/>
                <a:cs typeface="Arial"/>
              </a:rPr>
              <a:t>VỤ</a:t>
            </a:r>
            <a:endParaRPr sz="3000" baseline="-33333" dirty="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41300" y="4765954"/>
            <a:ext cx="8661400" cy="361950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70"/>
              </a:spcBef>
              <a:tabLst>
                <a:tab pos="222885" algn="l"/>
                <a:tab pos="8648065" algn="l"/>
              </a:tabLst>
            </a:pPr>
            <a:r>
              <a:rPr sz="11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lang="en-US" sz="1100" b="1" u="sng" spc="-10" dirty="0" smtClean="0"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11"/>
              </a:rPr>
              <a:t>viettelnet.vn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11"/>
              </a:rPr>
              <a:t>	</a:t>
            </a:r>
            <a:endParaRPr sz="1100" dirty="0">
              <a:latin typeface="Arial"/>
              <a:cs typeface="Arial"/>
            </a:endParaRPr>
          </a:p>
          <a:p>
            <a:pPr marL="2806700">
              <a:lnSpc>
                <a:spcPct val="100000"/>
              </a:lnSpc>
              <a:spcBef>
                <a:spcPts val="180"/>
              </a:spcBef>
            </a:pPr>
            <a:endParaRPr sz="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4604005"/>
            <a:ext cx="9144000" cy="539750"/>
            <a:chOff x="0" y="4604005"/>
            <a:chExt cx="9144000" cy="53975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4604005"/>
              <a:ext cx="9143999" cy="539492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662671" y="4756404"/>
              <a:ext cx="975359" cy="214884"/>
            </a:xfrm>
            <a:prstGeom prst="rect">
              <a:avLst/>
            </a:prstGeom>
          </p:spPr>
        </p:pic>
      </p:grpSp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762500" y="1121663"/>
            <a:ext cx="3668267" cy="2749296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340258" y="1147953"/>
            <a:ext cx="4133215" cy="179323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95"/>
              </a:spcBef>
              <a:buSzPct val="137500"/>
              <a:buFont typeface="Calibri"/>
              <a:buChar char="▪"/>
              <a:tabLst>
                <a:tab pos="354965" algn="l"/>
              </a:tabLst>
            </a:pPr>
            <a:r>
              <a:rPr sz="1600" dirty="0">
                <a:latin typeface="Times New Roman"/>
                <a:cs typeface="Times New Roman"/>
              </a:rPr>
              <a:t>Hỗ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trợ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thu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thập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dữ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liệu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video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từ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Camera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20" dirty="0">
                <a:latin typeface="Times New Roman"/>
                <a:cs typeface="Times New Roman"/>
              </a:rPr>
              <a:t>theo</a:t>
            </a:r>
            <a:endParaRPr sz="16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</a:pPr>
            <a:r>
              <a:rPr sz="1600" dirty="0">
                <a:latin typeface="Times New Roman"/>
                <a:cs typeface="Times New Roman"/>
              </a:rPr>
              <a:t>chuẩn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Onvif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(130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hãng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~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7000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loại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camera)</a:t>
            </a:r>
            <a:endParaRPr sz="1600">
              <a:latin typeface="Times New Roman"/>
              <a:cs typeface="Times New Roman"/>
            </a:endParaRPr>
          </a:p>
          <a:p>
            <a:pPr marL="354965" indent="-342265">
              <a:lnSpc>
                <a:spcPct val="100000"/>
              </a:lnSpc>
              <a:spcBef>
                <a:spcPts val="1200"/>
              </a:spcBef>
              <a:buSzPct val="137500"/>
              <a:buFont typeface="Calibri"/>
              <a:buChar char="▪"/>
              <a:tabLst>
                <a:tab pos="354965" algn="l"/>
              </a:tabLst>
            </a:pPr>
            <a:r>
              <a:rPr sz="1600" dirty="0">
                <a:latin typeface="Times New Roman"/>
                <a:cs typeface="Times New Roman"/>
              </a:rPr>
              <a:t>Hỗ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trợ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chuẩn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nén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video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H.264/H.265</a:t>
            </a:r>
            <a:endParaRPr sz="16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spcBef>
                <a:spcPts val="1200"/>
              </a:spcBef>
              <a:buSzPct val="137500"/>
              <a:buFont typeface="Calibri"/>
              <a:buChar char="▪"/>
              <a:tabLst>
                <a:tab pos="355600" algn="l"/>
              </a:tabLst>
            </a:pPr>
            <a:r>
              <a:rPr sz="1600" dirty="0">
                <a:latin typeface="Times New Roman"/>
                <a:cs typeface="Times New Roman"/>
              </a:rPr>
              <a:t>Lưu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trữ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video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theo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yêu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cầu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của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người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sử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spc="-20" dirty="0">
                <a:latin typeface="Times New Roman"/>
                <a:cs typeface="Times New Roman"/>
              </a:rPr>
              <a:t>dụng </a:t>
            </a:r>
            <a:r>
              <a:rPr sz="1600" dirty="0">
                <a:latin typeface="Times New Roman"/>
                <a:cs typeface="Times New Roman"/>
              </a:rPr>
              <a:t>cho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từng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Camera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về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thời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gian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lưu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và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lập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spc="-20" dirty="0">
                <a:latin typeface="Times New Roman"/>
                <a:cs typeface="Times New Roman"/>
              </a:rPr>
              <a:t>lịch </a:t>
            </a:r>
            <a:r>
              <a:rPr sz="1600" dirty="0">
                <a:latin typeface="Times New Roman"/>
                <a:cs typeface="Times New Roman"/>
              </a:rPr>
              <a:t>lưu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trữ</a:t>
            </a:r>
            <a:endParaRPr sz="1600">
              <a:latin typeface="Times New Roman"/>
              <a:cs typeface="Times New Roman"/>
            </a:endParaRPr>
          </a:p>
        </p:txBody>
      </p:sp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164354" y="265648"/>
            <a:ext cx="1560125" cy="219666"/>
          </a:xfrm>
          <a:prstGeom prst="rect">
            <a:avLst/>
          </a:prstGeom>
        </p:spPr>
      </p:pic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279400" y="284988"/>
            <a:ext cx="314198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dirty="0"/>
              <a:t>Ngày</a:t>
            </a:r>
            <a:r>
              <a:rPr spc="-20" dirty="0"/>
              <a:t> </a:t>
            </a:r>
            <a:r>
              <a:rPr dirty="0"/>
              <a:t>đến:</a:t>
            </a:r>
            <a:r>
              <a:rPr spc="-10" dirty="0"/>
              <a:t> 06/</a:t>
            </a:r>
            <a:r>
              <a:rPr spc="-330" dirty="0"/>
              <a:t>0</a:t>
            </a:r>
            <a:r>
              <a:rPr sz="3000" b="1" spc="-1364" baseline="-33333" dirty="0">
                <a:latin typeface="Arial"/>
                <a:cs typeface="Arial"/>
              </a:rPr>
              <a:t>T</a:t>
            </a:r>
            <a:r>
              <a:rPr sz="900" spc="-10" dirty="0"/>
              <a:t>7/</a:t>
            </a:r>
            <a:r>
              <a:rPr sz="900" spc="-330" dirty="0"/>
              <a:t>2</a:t>
            </a:r>
            <a:r>
              <a:rPr sz="3000" b="1" spc="-1725" baseline="-33333" dirty="0">
                <a:latin typeface="Arial"/>
                <a:cs typeface="Arial"/>
              </a:rPr>
              <a:t>H</a:t>
            </a:r>
            <a:r>
              <a:rPr sz="900" spc="-10" dirty="0"/>
              <a:t>02</a:t>
            </a:r>
            <a:r>
              <a:rPr sz="900" spc="-225" dirty="0"/>
              <a:t>4</a:t>
            </a:r>
            <a:r>
              <a:rPr sz="3000" b="1" spc="-15" baseline="-33333" dirty="0">
                <a:latin typeface="Arial"/>
                <a:cs typeface="Arial"/>
              </a:rPr>
              <a:t>U</a:t>
            </a:r>
            <a:r>
              <a:rPr sz="3000" b="1" spc="7" baseline="-33333" dirty="0">
                <a:latin typeface="Arial"/>
                <a:cs typeface="Arial"/>
              </a:rPr>
              <a:t> </a:t>
            </a:r>
            <a:r>
              <a:rPr sz="3000" b="1" spc="-75" baseline="-33333" dirty="0">
                <a:latin typeface="Arial"/>
                <a:cs typeface="Arial"/>
              </a:rPr>
              <a:t>THẬP</a:t>
            </a:r>
            <a:r>
              <a:rPr sz="3000" b="1" baseline="-33333" dirty="0">
                <a:latin typeface="Arial"/>
                <a:cs typeface="Arial"/>
              </a:rPr>
              <a:t> </a:t>
            </a:r>
            <a:r>
              <a:rPr sz="3000" b="1" spc="-150" baseline="-33333" dirty="0">
                <a:latin typeface="Arial"/>
                <a:cs typeface="Arial"/>
              </a:rPr>
              <a:t>LƯU</a:t>
            </a:r>
            <a:r>
              <a:rPr sz="3000" b="1" spc="-30" baseline="-33333" dirty="0">
                <a:latin typeface="Arial"/>
                <a:cs typeface="Arial"/>
              </a:rPr>
              <a:t> </a:t>
            </a:r>
            <a:r>
              <a:rPr sz="3000" b="1" spc="-37" baseline="-33333" dirty="0">
                <a:latin typeface="Arial"/>
                <a:cs typeface="Arial"/>
              </a:rPr>
              <a:t>TRỮ</a:t>
            </a:r>
            <a:endParaRPr sz="3000" baseline="-33333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54000" y="279400"/>
            <a:ext cx="1605915" cy="317500"/>
          </a:xfrm>
          <a:custGeom>
            <a:avLst/>
            <a:gdLst/>
            <a:ahLst/>
            <a:cxnLst/>
            <a:rect l="l" t="t" r="r" b="b"/>
            <a:pathLst>
              <a:path w="1605914" h="317500">
                <a:moveTo>
                  <a:pt x="0" y="317500"/>
                </a:moveTo>
                <a:lnTo>
                  <a:pt x="1605788" y="317500"/>
                </a:lnTo>
                <a:lnTo>
                  <a:pt x="1605788" y="0"/>
                </a:lnTo>
                <a:lnTo>
                  <a:pt x="0" y="0"/>
                </a:lnTo>
                <a:lnTo>
                  <a:pt x="0" y="317500"/>
                </a:lnTo>
                <a:close/>
              </a:path>
            </a:pathLst>
          </a:custGeom>
          <a:ln w="6350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241300" y="4765954"/>
            <a:ext cx="8661400" cy="361950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70"/>
              </a:spcBef>
              <a:tabLst>
                <a:tab pos="222885" algn="l"/>
                <a:tab pos="8648065" algn="l"/>
              </a:tabLst>
            </a:pPr>
            <a:r>
              <a:rPr sz="11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lang="en-US" sz="1100" b="1" u="sng" spc="-10" dirty="0" smtClean="0"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6"/>
              </a:rPr>
              <a:t>viettelnet.vn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6"/>
              </a:rPr>
              <a:t>	</a:t>
            </a:r>
            <a:endParaRPr sz="1100" dirty="0">
              <a:latin typeface="Arial"/>
              <a:cs typeface="Arial"/>
            </a:endParaRPr>
          </a:p>
          <a:p>
            <a:pPr marL="2806700">
              <a:lnSpc>
                <a:spcPct val="100000"/>
              </a:lnSpc>
              <a:spcBef>
                <a:spcPts val="180"/>
              </a:spcBef>
            </a:pPr>
            <a:endParaRPr sz="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27804" y="937259"/>
            <a:ext cx="4442459" cy="3482340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0" y="4604005"/>
            <a:ext cx="9144000" cy="539750"/>
            <a:chOff x="0" y="4604005"/>
            <a:chExt cx="9144000" cy="539750"/>
          </a:xfrm>
        </p:grpSpPr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4604005"/>
              <a:ext cx="9143999" cy="539492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662671" y="4756404"/>
              <a:ext cx="975359" cy="214884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340258" y="1147953"/>
            <a:ext cx="4123054" cy="188531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242570" indent="-342900" algn="just">
              <a:lnSpc>
                <a:spcPct val="100000"/>
              </a:lnSpc>
              <a:spcBef>
                <a:spcPts val="95"/>
              </a:spcBef>
              <a:buSzPct val="137500"/>
              <a:buFont typeface="Calibri"/>
              <a:buChar char="▪"/>
              <a:tabLst>
                <a:tab pos="355600" algn="l"/>
              </a:tabLst>
            </a:pPr>
            <a:r>
              <a:rPr sz="1600" dirty="0">
                <a:latin typeface="Times New Roman"/>
                <a:cs typeface="Times New Roman"/>
              </a:rPr>
              <a:t>Lưu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trữ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dữ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liệu trên nhiều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loại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bộ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nhớ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spc="-20" dirty="0">
                <a:latin typeface="Times New Roman"/>
                <a:cs typeface="Times New Roman"/>
              </a:rPr>
              <a:t>khác </a:t>
            </a:r>
            <a:r>
              <a:rPr sz="1600" dirty="0">
                <a:latin typeface="Times New Roman"/>
                <a:cs typeface="Times New Roman"/>
              </a:rPr>
              <a:t>nhau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khác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nhau: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Ổ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cứng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HDD,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SSD,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spc="-20" dirty="0">
                <a:latin typeface="Times New Roman"/>
                <a:cs typeface="Times New Roman"/>
              </a:rPr>
              <a:t>SAN, </a:t>
            </a:r>
            <a:r>
              <a:rPr sz="1600" dirty="0">
                <a:latin typeface="Times New Roman"/>
                <a:cs typeface="Times New Roman"/>
              </a:rPr>
              <a:t>NAS,</a:t>
            </a:r>
            <a:r>
              <a:rPr sz="1600" spc="-10" dirty="0">
                <a:latin typeface="Times New Roman"/>
                <a:cs typeface="Times New Roman"/>
              </a:rPr>
              <a:t> ObjectStore</a:t>
            </a:r>
            <a:endParaRPr sz="1600">
              <a:latin typeface="Times New Roman"/>
              <a:cs typeface="Times New Roman"/>
            </a:endParaRPr>
          </a:p>
          <a:p>
            <a:pPr marL="354965" indent="-342265">
              <a:lnSpc>
                <a:spcPct val="100000"/>
              </a:lnSpc>
              <a:buSzPct val="137500"/>
              <a:buFont typeface="Calibri"/>
              <a:buChar char="▪"/>
              <a:tabLst>
                <a:tab pos="354965" algn="l"/>
              </a:tabLst>
            </a:pPr>
            <a:r>
              <a:rPr sz="1600" dirty="0">
                <a:latin typeface="Times New Roman"/>
                <a:cs typeface="Times New Roman"/>
              </a:rPr>
              <a:t>Lưu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trữ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thông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spc="-20" dirty="0">
                <a:latin typeface="Times New Roman"/>
                <a:cs typeface="Times New Roman"/>
              </a:rPr>
              <a:t>minh</a:t>
            </a:r>
            <a:endParaRPr sz="16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spcBef>
                <a:spcPts val="1200"/>
              </a:spcBef>
              <a:buSzPct val="137500"/>
              <a:buFont typeface="Calibri"/>
              <a:buChar char="▪"/>
              <a:tabLst>
                <a:tab pos="355600" algn="l"/>
              </a:tabLst>
            </a:pPr>
            <a:r>
              <a:rPr sz="1600" dirty="0">
                <a:latin typeface="Times New Roman"/>
                <a:cs typeface="Times New Roman"/>
              </a:rPr>
              <a:t>Mã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hóa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dữ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liệu: Dữ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liệu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video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có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thể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được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mã </a:t>
            </a:r>
            <a:r>
              <a:rPr sz="1600" dirty="0">
                <a:latin typeface="Times New Roman"/>
                <a:cs typeface="Times New Roman"/>
              </a:rPr>
              <a:t>hóa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toàn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bộ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video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hoặc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một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phần</a:t>
            </a:r>
            <a:r>
              <a:rPr sz="1600" spc="-5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video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spc="-20" dirty="0">
                <a:latin typeface="Times New Roman"/>
                <a:cs typeface="Times New Roman"/>
              </a:rPr>
              <a:t>theo </a:t>
            </a:r>
            <a:r>
              <a:rPr sz="1600" dirty="0">
                <a:latin typeface="Times New Roman"/>
                <a:cs typeface="Times New Roman"/>
              </a:rPr>
              <a:t>thuật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toán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AES256</a:t>
            </a:r>
            <a:endParaRPr sz="1600">
              <a:latin typeface="Times New Roman"/>
              <a:cs typeface="Times New Roman"/>
            </a:endParaRPr>
          </a:p>
        </p:txBody>
      </p:sp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164354" y="265648"/>
            <a:ext cx="1560125" cy="219666"/>
          </a:xfrm>
          <a:prstGeom prst="rect">
            <a:avLst/>
          </a:prstGeom>
        </p:spPr>
      </p:pic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279400" y="284988"/>
            <a:ext cx="289877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dirty="0"/>
              <a:t>Ngày đến: </a:t>
            </a:r>
            <a:r>
              <a:rPr spc="-15" dirty="0"/>
              <a:t>06/</a:t>
            </a:r>
            <a:r>
              <a:rPr spc="-335" dirty="0"/>
              <a:t>0</a:t>
            </a:r>
            <a:r>
              <a:rPr sz="3000" b="1" spc="-1372" baseline="-33333" dirty="0">
                <a:latin typeface="Arial"/>
                <a:cs typeface="Arial"/>
              </a:rPr>
              <a:t>L</a:t>
            </a:r>
            <a:r>
              <a:rPr sz="900" spc="-15" dirty="0"/>
              <a:t>7/</a:t>
            </a:r>
            <a:r>
              <a:rPr sz="900" spc="-325" dirty="0"/>
              <a:t>2</a:t>
            </a:r>
            <a:r>
              <a:rPr sz="3000" b="1" spc="-1995" baseline="-33333" dirty="0">
                <a:latin typeface="Arial"/>
                <a:cs typeface="Arial"/>
              </a:rPr>
              <a:t>Ư</a:t>
            </a:r>
            <a:r>
              <a:rPr sz="900" spc="-15" dirty="0"/>
              <a:t>02</a:t>
            </a:r>
            <a:r>
              <a:rPr sz="900" spc="-235" dirty="0"/>
              <a:t>4</a:t>
            </a:r>
            <a:r>
              <a:rPr sz="3000" b="1" spc="-22" baseline="-33333" dirty="0">
                <a:latin typeface="Arial"/>
                <a:cs typeface="Arial"/>
              </a:rPr>
              <a:t>U</a:t>
            </a:r>
            <a:r>
              <a:rPr sz="3000" b="1" baseline="-33333" dirty="0">
                <a:latin typeface="Arial"/>
                <a:cs typeface="Arial"/>
              </a:rPr>
              <a:t> </a:t>
            </a:r>
            <a:r>
              <a:rPr sz="3000" b="1" spc="-217" baseline="-33333" dirty="0">
                <a:latin typeface="Arial"/>
                <a:cs typeface="Arial"/>
              </a:rPr>
              <a:t>TRỮ</a:t>
            </a:r>
            <a:r>
              <a:rPr sz="3000" b="1" spc="22" baseline="-33333" dirty="0">
                <a:latin typeface="Arial"/>
                <a:cs typeface="Arial"/>
              </a:rPr>
              <a:t> </a:t>
            </a:r>
            <a:r>
              <a:rPr sz="3000" b="1" spc="-179" baseline="-33333" dirty="0">
                <a:latin typeface="Arial"/>
                <a:cs typeface="Arial"/>
              </a:rPr>
              <a:t>DỮ</a:t>
            </a:r>
            <a:r>
              <a:rPr sz="3000" b="1" spc="52" baseline="-33333" dirty="0">
                <a:latin typeface="Arial"/>
                <a:cs typeface="Arial"/>
              </a:rPr>
              <a:t> </a:t>
            </a:r>
            <a:r>
              <a:rPr sz="3000" b="1" spc="-30" baseline="-33333" dirty="0">
                <a:latin typeface="Arial"/>
                <a:cs typeface="Arial"/>
              </a:rPr>
              <a:t>LIỆU</a:t>
            </a:r>
            <a:endParaRPr sz="3000" baseline="-33333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54000" y="279400"/>
            <a:ext cx="1605915" cy="317500"/>
          </a:xfrm>
          <a:custGeom>
            <a:avLst/>
            <a:gdLst/>
            <a:ahLst/>
            <a:cxnLst/>
            <a:rect l="l" t="t" r="r" b="b"/>
            <a:pathLst>
              <a:path w="1605914" h="317500">
                <a:moveTo>
                  <a:pt x="0" y="317500"/>
                </a:moveTo>
                <a:lnTo>
                  <a:pt x="1605788" y="317500"/>
                </a:lnTo>
                <a:lnTo>
                  <a:pt x="1605788" y="0"/>
                </a:lnTo>
                <a:lnTo>
                  <a:pt x="0" y="0"/>
                </a:lnTo>
                <a:lnTo>
                  <a:pt x="0" y="317500"/>
                </a:lnTo>
                <a:close/>
              </a:path>
            </a:pathLst>
          </a:custGeom>
          <a:ln w="6350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241300" y="4765954"/>
            <a:ext cx="8661400" cy="361950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70"/>
              </a:spcBef>
              <a:tabLst>
                <a:tab pos="222885" algn="l"/>
                <a:tab pos="8648065" algn="l"/>
              </a:tabLst>
            </a:pPr>
            <a:r>
              <a:rPr sz="11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lang="en-US" sz="1100" b="1" u="sng" spc="-10" dirty="0" smtClean="0"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6"/>
              </a:rPr>
              <a:t>viettelnet.vn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6"/>
              </a:rPr>
              <a:t>	</a:t>
            </a:r>
            <a:endParaRPr sz="1100" dirty="0">
              <a:latin typeface="Arial"/>
              <a:cs typeface="Arial"/>
            </a:endParaRPr>
          </a:p>
          <a:p>
            <a:pPr marL="2806700">
              <a:lnSpc>
                <a:spcPct val="100000"/>
              </a:lnSpc>
              <a:spcBef>
                <a:spcPts val="180"/>
              </a:spcBef>
            </a:pPr>
            <a:endParaRPr sz="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4604005"/>
            <a:ext cx="9144000" cy="539750"/>
            <a:chOff x="0" y="4604005"/>
            <a:chExt cx="9144000" cy="53975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4604005"/>
              <a:ext cx="9143999" cy="539492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662671" y="4756404"/>
              <a:ext cx="975359" cy="214884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340258" y="1225677"/>
            <a:ext cx="3688079" cy="29216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95"/>
              </a:spcBef>
              <a:buSzPct val="137500"/>
              <a:buFont typeface="Wingdings"/>
              <a:buChar char=""/>
              <a:tabLst>
                <a:tab pos="354965" algn="l"/>
              </a:tabLst>
            </a:pPr>
            <a:r>
              <a:rPr sz="1600" dirty="0">
                <a:latin typeface="Times New Roman"/>
                <a:cs typeface="Times New Roman"/>
              </a:rPr>
              <a:t>Hỗ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trợ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trên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Web,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Mobile,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PC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App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20"/>
              </a:spcBef>
              <a:buFont typeface="Wingdings"/>
              <a:buChar char=""/>
            </a:pPr>
            <a:endParaRPr sz="1600">
              <a:latin typeface="Times New Roman"/>
              <a:cs typeface="Times New Roman"/>
            </a:endParaRPr>
          </a:p>
          <a:p>
            <a:pPr marL="354965" indent="-342265">
              <a:lnSpc>
                <a:spcPct val="100000"/>
              </a:lnSpc>
              <a:spcBef>
                <a:spcPts val="5"/>
              </a:spcBef>
              <a:buSzPct val="137500"/>
              <a:buFont typeface="Wingdings"/>
              <a:buChar char=""/>
              <a:tabLst>
                <a:tab pos="354965" algn="l"/>
              </a:tabLst>
            </a:pPr>
            <a:r>
              <a:rPr sz="1600" dirty="0">
                <a:latin typeface="Times New Roman"/>
                <a:cs typeface="Times New Roman"/>
              </a:rPr>
              <a:t>Thời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gian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trễ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spc="-20" dirty="0">
                <a:latin typeface="Times New Roman"/>
                <a:cs typeface="Times New Roman"/>
              </a:rPr>
              <a:t>thấp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15"/>
              </a:spcBef>
              <a:buFont typeface="Wingdings"/>
              <a:buChar char=""/>
            </a:pPr>
            <a:endParaRPr sz="1600">
              <a:latin typeface="Times New Roman"/>
              <a:cs typeface="Times New Roman"/>
            </a:endParaRPr>
          </a:p>
          <a:p>
            <a:pPr marL="354965" indent="-342265">
              <a:lnSpc>
                <a:spcPct val="100000"/>
              </a:lnSpc>
              <a:spcBef>
                <a:spcPts val="5"/>
              </a:spcBef>
              <a:buSzPct val="137500"/>
              <a:buFont typeface="Wingdings"/>
              <a:buChar char=""/>
              <a:tabLst>
                <a:tab pos="354965" algn="l"/>
              </a:tabLst>
            </a:pPr>
            <a:r>
              <a:rPr sz="1600" dirty="0">
                <a:latin typeface="Times New Roman"/>
                <a:cs typeface="Times New Roman"/>
              </a:rPr>
              <a:t>Tự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động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chuyển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luồng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xem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độ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phân</a:t>
            </a:r>
            <a:r>
              <a:rPr sz="1600" spc="-20" dirty="0">
                <a:latin typeface="Times New Roman"/>
                <a:cs typeface="Times New Roman"/>
              </a:rPr>
              <a:t> giải</a:t>
            </a:r>
            <a:endParaRPr sz="16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  <a:spcBef>
                <a:spcPts val="960"/>
              </a:spcBef>
            </a:pPr>
            <a:r>
              <a:rPr sz="1600" dirty="0">
                <a:latin typeface="Times New Roman"/>
                <a:cs typeface="Times New Roman"/>
              </a:rPr>
              <a:t>hiện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thị</a:t>
            </a:r>
            <a:endParaRPr sz="16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50100"/>
              </a:lnSpc>
              <a:spcBef>
                <a:spcPts val="1200"/>
              </a:spcBef>
              <a:buSzPct val="137500"/>
              <a:buFont typeface="Wingdings"/>
              <a:buChar char=""/>
              <a:tabLst>
                <a:tab pos="355600" algn="l"/>
              </a:tabLst>
            </a:pPr>
            <a:r>
              <a:rPr sz="1600" dirty="0">
                <a:latin typeface="Times New Roman"/>
                <a:cs typeface="Times New Roman"/>
              </a:rPr>
              <a:t>Layout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linh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động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cho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phép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người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spc="-20" dirty="0">
                <a:latin typeface="Times New Roman"/>
                <a:cs typeface="Times New Roman"/>
              </a:rPr>
              <a:t>dùng </a:t>
            </a:r>
            <a:r>
              <a:rPr sz="1600" dirty="0">
                <a:latin typeface="Times New Roman"/>
                <a:cs typeface="Times New Roman"/>
              </a:rPr>
              <a:t>kéo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thả,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thay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đổi,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sắp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xếp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vị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trí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Cam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(PC </a:t>
            </a:r>
            <a:r>
              <a:rPr sz="1600" spc="-20" dirty="0">
                <a:latin typeface="Times New Roman"/>
                <a:cs typeface="Times New Roman"/>
              </a:rPr>
              <a:t>App)</a:t>
            </a:r>
            <a:endParaRPr sz="1600">
              <a:latin typeface="Times New Roman"/>
              <a:cs typeface="Times New Roman"/>
            </a:endParaRPr>
          </a:p>
        </p:txBody>
      </p:sp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164354" y="265648"/>
            <a:ext cx="1560125" cy="219666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076700" y="1065275"/>
            <a:ext cx="4744211" cy="3328416"/>
          </a:xfrm>
          <a:prstGeom prst="rect">
            <a:avLst/>
          </a:prstGeom>
        </p:spPr>
      </p:pic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279400" y="284988"/>
            <a:ext cx="263144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dirty="0"/>
              <a:t>Ngày</a:t>
            </a:r>
            <a:r>
              <a:rPr spc="5" dirty="0"/>
              <a:t> </a:t>
            </a:r>
            <a:r>
              <a:rPr dirty="0"/>
              <a:t>đến: </a:t>
            </a:r>
            <a:r>
              <a:rPr spc="-5" dirty="0"/>
              <a:t>06/</a:t>
            </a:r>
            <a:r>
              <a:rPr spc="-325" dirty="0"/>
              <a:t>0</a:t>
            </a:r>
            <a:r>
              <a:rPr sz="3000" b="1" spc="-1522" baseline="-33333" dirty="0">
                <a:latin typeface="Arial"/>
                <a:cs typeface="Arial"/>
              </a:rPr>
              <a:t>X</a:t>
            </a:r>
            <a:r>
              <a:rPr sz="900" spc="-5" dirty="0"/>
              <a:t>7/</a:t>
            </a:r>
            <a:r>
              <a:rPr sz="900" spc="-235" dirty="0"/>
              <a:t>2</a:t>
            </a:r>
            <a:r>
              <a:rPr sz="3000" b="1" spc="-1657" baseline="-33333" dirty="0">
                <a:latin typeface="Arial"/>
                <a:cs typeface="Arial"/>
              </a:rPr>
              <a:t>E</a:t>
            </a:r>
            <a:r>
              <a:rPr sz="900" spc="-5" dirty="0"/>
              <a:t>02</a:t>
            </a:r>
            <a:r>
              <a:rPr sz="900" spc="-365" dirty="0"/>
              <a:t>4</a:t>
            </a:r>
            <a:r>
              <a:rPr sz="3000" b="1" spc="-7" baseline="-33333" dirty="0">
                <a:latin typeface="Arial"/>
                <a:cs typeface="Arial"/>
              </a:rPr>
              <a:t>M</a:t>
            </a:r>
            <a:r>
              <a:rPr sz="3000" b="1" spc="44" baseline="-33333" dirty="0">
                <a:latin typeface="Arial"/>
                <a:cs typeface="Arial"/>
              </a:rPr>
              <a:t> </a:t>
            </a:r>
            <a:r>
              <a:rPr sz="3000" b="1" spc="-217" baseline="-33333" dirty="0">
                <a:latin typeface="Arial"/>
                <a:cs typeface="Arial"/>
              </a:rPr>
              <a:t>TRỰC</a:t>
            </a:r>
            <a:r>
              <a:rPr sz="3000" b="1" spc="30" baseline="-33333" dirty="0">
                <a:latin typeface="Arial"/>
                <a:cs typeface="Arial"/>
              </a:rPr>
              <a:t> </a:t>
            </a:r>
            <a:r>
              <a:rPr sz="3000" b="1" spc="-30" baseline="-33333" dirty="0">
                <a:latin typeface="Arial"/>
                <a:cs typeface="Arial"/>
              </a:rPr>
              <a:t>TIẾP</a:t>
            </a:r>
            <a:endParaRPr sz="3000" baseline="-33333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54000" y="279400"/>
            <a:ext cx="1605915" cy="317500"/>
          </a:xfrm>
          <a:custGeom>
            <a:avLst/>
            <a:gdLst/>
            <a:ahLst/>
            <a:cxnLst/>
            <a:rect l="l" t="t" r="r" b="b"/>
            <a:pathLst>
              <a:path w="1605914" h="317500">
                <a:moveTo>
                  <a:pt x="0" y="317500"/>
                </a:moveTo>
                <a:lnTo>
                  <a:pt x="1605788" y="317500"/>
                </a:lnTo>
                <a:lnTo>
                  <a:pt x="1605788" y="0"/>
                </a:lnTo>
                <a:lnTo>
                  <a:pt x="0" y="0"/>
                </a:lnTo>
                <a:lnTo>
                  <a:pt x="0" y="317500"/>
                </a:lnTo>
                <a:close/>
              </a:path>
            </a:pathLst>
          </a:custGeom>
          <a:ln w="6350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241300" y="4765954"/>
            <a:ext cx="8661400" cy="361950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70"/>
              </a:spcBef>
              <a:tabLst>
                <a:tab pos="222885" algn="l"/>
                <a:tab pos="8648065" algn="l"/>
              </a:tabLst>
            </a:pPr>
            <a:r>
              <a:rPr sz="11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lang="en-US" sz="1100" b="1" u="sng" spc="-10" dirty="0" smtClean="0"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6"/>
              </a:rPr>
              <a:t>viettelnet.vn</a:t>
            </a:r>
            <a:r>
              <a:rPr sz="11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  <a:hlinkClick r:id="rId6"/>
              </a:rPr>
              <a:t>	</a:t>
            </a:r>
            <a:endParaRPr sz="1100" dirty="0">
              <a:latin typeface="Arial"/>
              <a:cs typeface="Arial"/>
            </a:endParaRPr>
          </a:p>
          <a:p>
            <a:pPr marL="2806700">
              <a:lnSpc>
                <a:spcPct val="100000"/>
              </a:lnSpc>
              <a:spcBef>
                <a:spcPts val="180"/>
              </a:spcBef>
            </a:pPr>
            <a:endParaRPr sz="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</TotalTime>
  <Words>543</Words>
  <Application>Microsoft Office PowerPoint</Application>
  <PresentationFormat>On-screen Show (16:9)</PresentationFormat>
  <Paragraphs>107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NỀN TẢNG QUẢN LÝ VIDEO VMS</vt:lpstr>
      <vt:lpstr>Slide 2</vt:lpstr>
      <vt:lpstr>Slide 3</vt:lpstr>
      <vt:lpstr>Ngày đến: 06/0Q7/2U024 AN ĐIỂM THIẾT KẾ</vt:lpstr>
      <vt:lpstr>       KIẾN TRÚC TỔNG THỂ CỦA HỆ THỐNG</vt:lpstr>
      <vt:lpstr>Ngày đến: 06/0D7/2A024NH SÁCH DỊCH VỤ</vt:lpstr>
      <vt:lpstr>Ngày đến: 06/0T7/2H024U THẬP LƯU TRỮ</vt:lpstr>
      <vt:lpstr>Ngày đến: 06/0L7/2Ư024U TRỮ DỮ LIỆU</vt:lpstr>
      <vt:lpstr>Ngày đến: 06/0X7/2E024M TRỰC TIẾP</vt:lpstr>
      <vt:lpstr>Ngày đến: 06/0X7/2E024M LẠI</vt:lpstr>
      <vt:lpstr>Ngày đến: 06/0Đ7/2I02Ề4 U KHIỂN PTZ</vt:lpstr>
      <vt:lpstr>Ngày đến: 06/0G7/2I02Á4 M SÁT TRÊN BẢN ĐỒ</vt:lpstr>
      <vt:lpstr>Slide 13</vt:lpstr>
      <vt:lpstr>Slide 14</vt:lpstr>
      <vt:lpstr>Ngày đến: 06/0Ứ7/2N024 G DỤNG TÍNH NĂNG PHÂN TÍCH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Võ Đức Hùng Sơn</dc:creator>
  <cp:lastModifiedBy>Admin</cp:lastModifiedBy>
  <cp:revision>3</cp:revision>
  <dcterms:created xsi:type="dcterms:W3CDTF">2025-10-23T21:24:36Z</dcterms:created>
  <dcterms:modified xsi:type="dcterms:W3CDTF">2025-10-23T21:46:13Z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2024-06-28T00:00:00Z</vt:filetime>
  </property>
  <property fmtid="{D5CDD505-2E9C-101B-9397-08002B2CF9AE}" pid="3" name="Creator">
    <vt:lpwstr>Microsoft® PowerPoint® LTSC</vt:lpwstr>
  </property>
  <property fmtid="{D5CDD505-2E9C-101B-9397-08002B2CF9AE}" pid="4" name="LastSaved">
    <vt:filetime>2025-10-23T00:00:00Z</vt:filetime>
  </property>
  <property fmtid="{D5CDD505-2E9C-101B-9397-08002B2CF9AE}" pid="5" name="Producer">
    <vt:lpwstr>Microsoft® PowerPoint® LTSC</vt:lpwstr>
  </property>
</Properties>
</file>