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339" r:id="rId3"/>
    <p:sldId id="320" r:id="rId4"/>
    <p:sldId id="258" r:id="rId5"/>
    <p:sldId id="319" r:id="rId6"/>
    <p:sldId id="340" r:id="rId7"/>
    <p:sldId id="341" r:id="rId8"/>
    <p:sldId id="346" r:id="rId9"/>
    <p:sldId id="347" r:id="rId10"/>
    <p:sldId id="342" r:id="rId11"/>
    <p:sldId id="344" r:id="rId12"/>
    <p:sldId id="345" r:id="rId13"/>
    <p:sldId id="308" r:id="rId14"/>
    <p:sldId id="337" r:id="rId15"/>
    <p:sldId id="326" r:id="rId16"/>
    <p:sldId id="273" r:id="rId17"/>
  </p:sldIdLst>
  <p:sldSz cx="12192000" cy="6858000"/>
  <p:notesSz cx="6858000" cy="9144000"/>
  <p:embeddedFontLst>
    <p:embeddedFont>
      <p:font typeface="Arimo" panose="020B0604020202020204" charset="0"/>
      <p:regular r:id="rId19"/>
    </p:embeddedFont>
    <p:embeddedFont>
      <p:font typeface="Inter" panose="020B0604020202020204" charset="0"/>
      <p:regular r:id="rId20"/>
      <p:bold r:id="rId21"/>
      <p:italic r:id="rId22"/>
      <p:boldItalic r:id="rId23"/>
    </p:embeddedFont>
    <p:embeddedFont>
      <p:font typeface="Times" panose="02020603050405020304" pitchFamily="18" charset="0"/>
      <p:regular r:id="rId24"/>
      <p:bold r:id="rId25"/>
      <p:italic r:id="rId26"/>
      <p:boldItalic r:id="rId27"/>
    </p:embeddedFont>
  </p:embeddedFont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00FF"/>
    <a:srgbClr val="EE0033"/>
    <a:srgbClr val="EC1E31"/>
    <a:srgbClr val="5B1D9F"/>
    <a:srgbClr val="3F74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4762"/>
  </p:normalViewPr>
  <p:slideViewPr>
    <p:cSldViewPr snapToGrid="0" snapToObjects="1">
      <p:cViewPr>
        <p:scale>
          <a:sx n="75" d="100"/>
          <a:sy n="75" d="100"/>
        </p:scale>
        <p:origin x="142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6D491-7CE2-4105-9BC2-28859CC2D951}"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62A40AB1-61A0-4BA0-A8C1-19C785BAF93B}">
      <dgm:prSet phldrT="[Text]" custT="1"/>
      <dgm:spPr>
        <a:solidFill>
          <a:schemeClr val="bg1"/>
        </a:solidFill>
      </dgm:spPr>
      <dgm:t>
        <a:bodyPr/>
        <a:lstStyle/>
        <a:p>
          <a:pPr algn="just"/>
          <a:endParaRPr lang="en-US" sz="1600" dirty="0">
            <a:latin typeface="Times New Roman" panose="02020603050405020304" pitchFamily="18" charset="0"/>
            <a:cs typeface="Times New Roman" panose="02020603050405020304" pitchFamily="18" charset="0"/>
          </a:endParaRPr>
        </a:p>
      </dgm:t>
    </dgm:pt>
    <dgm:pt modelId="{EED67D05-01D9-4FAA-8279-75CA2B62C024}" type="parTrans" cxnId="{71F1EB79-5620-4A99-A842-6FF9F764810B}">
      <dgm:prSet/>
      <dgm:spPr/>
      <dgm:t>
        <a:bodyPr/>
        <a:lstStyle/>
        <a:p>
          <a:endParaRPr lang="en-US"/>
        </a:p>
      </dgm:t>
    </dgm:pt>
    <dgm:pt modelId="{5957EDD2-FCE1-4333-AA36-88CE6B8CDD76}" type="sibTrans" cxnId="{71F1EB79-5620-4A99-A842-6FF9F764810B}">
      <dgm:prSet/>
      <dgm:spPr/>
      <dgm:t>
        <a:bodyPr/>
        <a:lstStyle/>
        <a:p>
          <a:pPr algn="just"/>
          <a:endParaRPr lang="en-US" sz="1600">
            <a:latin typeface="Times New Roman" panose="02020603050405020304" pitchFamily="18" charset="0"/>
            <a:cs typeface="Times New Roman" panose="02020603050405020304" pitchFamily="18" charset="0"/>
          </a:endParaRPr>
        </a:p>
      </dgm:t>
    </dgm:pt>
    <dgm:pt modelId="{356D67F0-F492-4E0A-A549-A9D99837A5BE}">
      <dgm:prSet phldrT="[Text]" custT="1"/>
      <dgm:spPr>
        <a:solidFill>
          <a:schemeClr val="bg1"/>
        </a:solidFill>
      </dgm:spPr>
      <dgm:t>
        <a:bodyPr/>
        <a:lstStyle/>
        <a:p>
          <a:pPr algn="ctr"/>
          <a:endParaRPr lang="en-US" sz="1600" dirty="0">
            <a:latin typeface="Times New Roman" panose="02020603050405020304" pitchFamily="18" charset="0"/>
            <a:cs typeface="Times New Roman" panose="02020603050405020304" pitchFamily="18" charset="0"/>
          </a:endParaRPr>
        </a:p>
      </dgm:t>
    </dgm:pt>
    <dgm:pt modelId="{A420609A-AA00-4A3A-B744-FF9D8195FD3D}" type="parTrans" cxnId="{775B7E59-5472-49E9-8902-5291EA6B674F}">
      <dgm:prSet/>
      <dgm:spPr/>
      <dgm:t>
        <a:bodyPr/>
        <a:lstStyle/>
        <a:p>
          <a:endParaRPr lang="en-US"/>
        </a:p>
      </dgm:t>
    </dgm:pt>
    <dgm:pt modelId="{8B4E3D28-88E0-4421-A691-5B2110E74C03}" type="sibTrans" cxnId="{775B7E59-5472-49E9-8902-5291EA6B674F}">
      <dgm:prSet/>
      <dgm:spPr/>
      <dgm:t>
        <a:bodyPr/>
        <a:lstStyle/>
        <a:p>
          <a:pPr algn="just"/>
          <a:endParaRPr lang="en-US" sz="1600">
            <a:latin typeface="Times New Roman" panose="02020603050405020304" pitchFamily="18" charset="0"/>
            <a:cs typeface="Times New Roman" panose="02020603050405020304" pitchFamily="18" charset="0"/>
          </a:endParaRPr>
        </a:p>
      </dgm:t>
    </dgm:pt>
    <dgm:pt modelId="{81BAC09D-96D5-4D18-BC1E-3C0B99CFF76C}">
      <dgm:prSet phldrT="[Text]" custT="1"/>
      <dgm:spPr>
        <a:solidFill>
          <a:schemeClr val="bg1"/>
        </a:solidFill>
      </dgm:spPr>
      <dgm:t>
        <a:bodyPr/>
        <a:lstStyle/>
        <a:p>
          <a:pPr algn="just"/>
          <a:endParaRPr lang="en-US" sz="1600" dirty="0">
            <a:solidFill>
              <a:schemeClr val="bg1"/>
            </a:solidFill>
            <a:latin typeface="Times New Roman" panose="02020603050405020304" pitchFamily="18" charset="0"/>
            <a:cs typeface="Times New Roman" panose="02020603050405020304" pitchFamily="18" charset="0"/>
          </a:endParaRPr>
        </a:p>
      </dgm:t>
    </dgm:pt>
    <dgm:pt modelId="{578F9370-C062-4E77-AE91-0319AFCD49DC}" type="parTrans" cxnId="{6B47EBFA-3CF4-46E8-AA3F-A172AE4EE0BE}">
      <dgm:prSet/>
      <dgm:spPr/>
      <dgm:t>
        <a:bodyPr/>
        <a:lstStyle/>
        <a:p>
          <a:endParaRPr lang="en-US"/>
        </a:p>
      </dgm:t>
    </dgm:pt>
    <dgm:pt modelId="{F930E758-3DB3-4D63-96A1-09AC841C3BA7}" type="sibTrans" cxnId="{6B47EBFA-3CF4-46E8-AA3F-A172AE4EE0BE}">
      <dgm:prSet/>
      <dgm:spPr/>
      <dgm:t>
        <a:bodyPr/>
        <a:lstStyle/>
        <a:p>
          <a:pPr algn="just"/>
          <a:endParaRPr lang="en-US" sz="1600">
            <a:latin typeface="Times New Roman" panose="02020603050405020304" pitchFamily="18" charset="0"/>
            <a:cs typeface="Times New Roman" panose="02020603050405020304" pitchFamily="18" charset="0"/>
          </a:endParaRPr>
        </a:p>
      </dgm:t>
    </dgm:pt>
    <dgm:pt modelId="{D8FB6BAC-637F-46EA-B2A3-744276BB961E}">
      <dgm:prSet phldrT="[Text]" custT="1"/>
      <dgm:spPr>
        <a:solidFill>
          <a:schemeClr val="bg1"/>
        </a:solidFill>
      </dgm:spPr>
      <dgm:t>
        <a:bodyPr/>
        <a:lstStyle/>
        <a:p>
          <a:pPr algn="ctr"/>
          <a:endParaRPr lang="en-US" sz="1600" dirty="0">
            <a:latin typeface="Times New Roman" panose="02020603050405020304" pitchFamily="18" charset="0"/>
            <a:cs typeface="Times New Roman" panose="02020603050405020304" pitchFamily="18" charset="0"/>
          </a:endParaRPr>
        </a:p>
      </dgm:t>
    </dgm:pt>
    <dgm:pt modelId="{5A41FC89-1924-44F6-947F-88D93A6969FD}" type="sibTrans" cxnId="{CBACF64E-DAF1-49FC-B812-A6964B2AEDFD}">
      <dgm:prSet/>
      <dgm:spPr/>
      <dgm:t>
        <a:bodyPr/>
        <a:lstStyle/>
        <a:p>
          <a:pPr algn="just"/>
          <a:endParaRPr lang="en-US" sz="1600">
            <a:latin typeface="Times New Roman" panose="02020603050405020304" pitchFamily="18" charset="0"/>
            <a:cs typeface="Times New Roman" panose="02020603050405020304" pitchFamily="18" charset="0"/>
          </a:endParaRPr>
        </a:p>
      </dgm:t>
    </dgm:pt>
    <dgm:pt modelId="{7329BDFC-C2FD-4A0B-B27E-58E6A3199443}" type="parTrans" cxnId="{CBACF64E-DAF1-49FC-B812-A6964B2AEDFD}">
      <dgm:prSet/>
      <dgm:spPr/>
      <dgm:t>
        <a:bodyPr/>
        <a:lstStyle/>
        <a:p>
          <a:endParaRPr lang="en-US"/>
        </a:p>
      </dgm:t>
    </dgm:pt>
    <dgm:pt modelId="{5BD9B44C-E05C-4234-9CC2-4EE07B75FB20}">
      <dgm:prSet phldrT="[Text]" custT="1"/>
      <dgm:spPr>
        <a:solidFill>
          <a:schemeClr val="bg1"/>
        </a:solidFill>
      </dgm:spPr>
      <dgm:t>
        <a:bodyPr/>
        <a:lstStyle/>
        <a:p>
          <a:pPr algn="just"/>
          <a:endParaRPr lang="en-US" sz="1600" dirty="0">
            <a:latin typeface="Times New Roman" panose="02020603050405020304" pitchFamily="18" charset="0"/>
            <a:cs typeface="Times New Roman" panose="02020603050405020304" pitchFamily="18" charset="0"/>
          </a:endParaRPr>
        </a:p>
      </dgm:t>
    </dgm:pt>
    <dgm:pt modelId="{EF4EFD77-F1AB-43F1-8444-46571379E9D1}" type="sibTrans" cxnId="{EC78BAA8-0DB6-4721-96E3-D5E2127AD02C}">
      <dgm:prSet/>
      <dgm:spPr/>
      <dgm:t>
        <a:bodyPr/>
        <a:lstStyle/>
        <a:p>
          <a:pPr algn="just"/>
          <a:endParaRPr lang="en-US" sz="1600">
            <a:latin typeface="Times New Roman" panose="02020603050405020304" pitchFamily="18" charset="0"/>
            <a:cs typeface="Times New Roman" panose="02020603050405020304" pitchFamily="18" charset="0"/>
          </a:endParaRPr>
        </a:p>
      </dgm:t>
    </dgm:pt>
    <dgm:pt modelId="{EAF2A5CB-EEBC-446E-A5A6-EA4B6531911C}" type="parTrans" cxnId="{EC78BAA8-0DB6-4721-96E3-D5E2127AD02C}">
      <dgm:prSet/>
      <dgm:spPr/>
      <dgm:t>
        <a:bodyPr/>
        <a:lstStyle/>
        <a:p>
          <a:endParaRPr lang="en-US"/>
        </a:p>
      </dgm:t>
    </dgm:pt>
    <dgm:pt modelId="{5A6EDC5D-9F3F-46CA-801B-74A6D7672C1D}" type="pres">
      <dgm:prSet presAssocID="{BB46D491-7CE2-4105-9BC2-28859CC2D951}" presName="cycle" presStyleCnt="0">
        <dgm:presLayoutVars>
          <dgm:dir/>
          <dgm:resizeHandles val="exact"/>
        </dgm:presLayoutVars>
      </dgm:prSet>
      <dgm:spPr/>
    </dgm:pt>
    <dgm:pt modelId="{2A214B7C-573D-410C-B099-9F813E6F6E5A}" type="pres">
      <dgm:prSet presAssocID="{D8FB6BAC-637F-46EA-B2A3-744276BB961E}" presName="node" presStyleLbl="node1" presStyleIdx="0" presStyleCnt="5">
        <dgm:presLayoutVars>
          <dgm:bulletEnabled val="1"/>
        </dgm:presLayoutVars>
      </dgm:prSet>
      <dgm:spPr/>
    </dgm:pt>
    <dgm:pt modelId="{3316D7C2-6452-40F4-9A7E-B990FB1C3F35}" type="pres">
      <dgm:prSet presAssocID="{D8FB6BAC-637F-46EA-B2A3-744276BB961E}" presName="spNode" presStyleCnt="0"/>
      <dgm:spPr/>
    </dgm:pt>
    <dgm:pt modelId="{EBEDD61D-D666-483A-94F5-ADF6F105316F}" type="pres">
      <dgm:prSet presAssocID="{5A41FC89-1924-44F6-947F-88D93A6969FD}" presName="sibTrans" presStyleLbl="sibTrans1D1" presStyleIdx="0" presStyleCnt="5"/>
      <dgm:spPr/>
    </dgm:pt>
    <dgm:pt modelId="{1FCAA85C-0746-4D06-9025-0FF2284E8CE0}" type="pres">
      <dgm:prSet presAssocID="{62A40AB1-61A0-4BA0-A8C1-19C785BAF93B}" presName="node" presStyleLbl="node1" presStyleIdx="1" presStyleCnt="5">
        <dgm:presLayoutVars>
          <dgm:bulletEnabled val="1"/>
        </dgm:presLayoutVars>
      </dgm:prSet>
      <dgm:spPr/>
    </dgm:pt>
    <dgm:pt modelId="{FFEF31A3-66A9-4938-9AFD-5F6F7E40EA4E}" type="pres">
      <dgm:prSet presAssocID="{62A40AB1-61A0-4BA0-A8C1-19C785BAF93B}" presName="spNode" presStyleCnt="0"/>
      <dgm:spPr/>
    </dgm:pt>
    <dgm:pt modelId="{300C7AC9-A1B0-41FB-8377-77A6825AEA85}" type="pres">
      <dgm:prSet presAssocID="{5957EDD2-FCE1-4333-AA36-88CE6B8CDD76}" presName="sibTrans" presStyleLbl="sibTrans1D1" presStyleIdx="1" presStyleCnt="5"/>
      <dgm:spPr/>
    </dgm:pt>
    <dgm:pt modelId="{6CC7E307-4615-4A1C-8B7E-E052A0A54468}" type="pres">
      <dgm:prSet presAssocID="{356D67F0-F492-4E0A-A549-A9D99837A5BE}" presName="node" presStyleLbl="node1" presStyleIdx="2" presStyleCnt="5">
        <dgm:presLayoutVars>
          <dgm:bulletEnabled val="1"/>
        </dgm:presLayoutVars>
      </dgm:prSet>
      <dgm:spPr/>
    </dgm:pt>
    <dgm:pt modelId="{A12C5A3F-D7A7-4F45-A57C-74E49D21FE94}" type="pres">
      <dgm:prSet presAssocID="{356D67F0-F492-4E0A-A549-A9D99837A5BE}" presName="spNode" presStyleCnt="0"/>
      <dgm:spPr/>
    </dgm:pt>
    <dgm:pt modelId="{3ABCC074-1057-4FA3-8BFC-07E5AB49A381}" type="pres">
      <dgm:prSet presAssocID="{8B4E3D28-88E0-4421-A691-5B2110E74C03}" presName="sibTrans" presStyleLbl="sibTrans1D1" presStyleIdx="2" presStyleCnt="5"/>
      <dgm:spPr/>
    </dgm:pt>
    <dgm:pt modelId="{C130DB2E-3C02-4EB2-B345-6CE409D6C0F7}" type="pres">
      <dgm:prSet presAssocID="{81BAC09D-96D5-4D18-BC1E-3C0B99CFF76C}" presName="node" presStyleLbl="node1" presStyleIdx="3" presStyleCnt="5" custRadScaleRad="103023" custRadScaleInc="41523">
        <dgm:presLayoutVars>
          <dgm:bulletEnabled val="1"/>
        </dgm:presLayoutVars>
      </dgm:prSet>
      <dgm:spPr/>
    </dgm:pt>
    <dgm:pt modelId="{7FCEFDEA-B9B5-4E8D-A465-9B7D08F71490}" type="pres">
      <dgm:prSet presAssocID="{81BAC09D-96D5-4D18-BC1E-3C0B99CFF76C}" presName="spNode" presStyleCnt="0"/>
      <dgm:spPr/>
    </dgm:pt>
    <dgm:pt modelId="{EFACE2B4-FB17-42D1-826F-B4E8EA51572D}" type="pres">
      <dgm:prSet presAssocID="{F930E758-3DB3-4D63-96A1-09AC841C3BA7}" presName="sibTrans" presStyleLbl="sibTrans1D1" presStyleIdx="3" presStyleCnt="5"/>
      <dgm:spPr/>
    </dgm:pt>
    <dgm:pt modelId="{1334CC5D-C7DD-46B4-8A29-7053058F969F}" type="pres">
      <dgm:prSet presAssocID="{5BD9B44C-E05C-4234-9CC2-4EE07B75FB20}" presName="node" presStyleLbl="node1" presStyleIdx="4" presStyleCnt="5">
        <dgm:presLayoutVars>
          <dgm:bulletEnabled val="1"/>
        </dgm:presLayoutVars>
      </dgm:prSet>
      <dgm:spPr/>
    </dgm:pt>
    <dgm:pt modelId="{8BB84945-46E0-44C3-B600-FB8AAC229B67}" type="pres">
      <dgm:prSet presAssocID="{5BD9B44C-E05C-4234-9CC2-4EE07B75FB20}" presName="spNode" presStyleCnt="0"/>
      <dgm:spPr/>
    </dgm:pt>
    <dgm:pt modelId="{B0998DAC-9A85-4888-9E33-1169E092E03A}" type="pres">
      <dgm:prSet presAssocID="{EF4EFD77-F1AB-43F1-8444-46571379E9D1}" presName="sibTrans" presStyleLbl="sibTrans1D1" presStyleIdx="4" presStyleCnt="5"/>
      <dgm:spPr/>
    </dgm:pt>
  </dgm:ptLst>
  <dgm:cxnLst>
    <dgm:cxn modelId="{087A4216-A996-4DA8-A41E-026180F83BC4}" type="presOf" srcId="{D8FB6BAC-637F-46EA-B2A3-744276BB961E}" destId="{2A214B7C-573D-410C-B099-9F813E6F6E5A}" srcOrd="0" destOrd="0" presId="urn:microsoft.com/office/officeart/2005/8/layout/cycle6"/>
    <dgm:cxn modelId="{C318F121-D883-4FB8-8B3A-AC87E30FD522}" type="presOf" srcId="{81BAC09D-96D5-4D18-BC1E-3C0B99CFF76C}" destId="{C130DB2E-3C02-4EB2-B345-6CE409D6C0F7}" srcOrd="0" destOrd="0" presId="urn:microsoft.com/office/officeart/2005/8/layout/cycle6"/>
    <dgm:cxn modelId="{D7353F34-95DA-49EF-A8C6-5179DBC4526F}" type="presOf" srcId="{5957EDD2-FCE1-4333-AA36-88CE6B8CDD76}" destId="{300C7AC9-A1B0-41FB-8377-77A6825AEA85}" srcOrd="0" destOrd="0" presId="urn:microsoft.com/office/officeart/2005/8/layout/cycle6"/>
    <dgm:cxn modelId="{1C449F3E-4B4C-4875-98CF-22638F17F2D9}" type="presOf" srcId="{5BD9B44C-E05C-4234-9CC2-4EE07B75FB20}" destId="{1334CC5D-C7DD-46B4-8A29-7053058F969F}" srcOrd="0" destOrd="0" presId="urn:microsoft.com/office/officeart/2005/8/layout/cycle6"/>
    <dgm:cxn modelId="{CBACF64E-DAF1-49FC-B812-A6964B2AEDFD}" srcId="{BB46D491-7CE2-4105-9BC2-28859CC2D951}" destId="{D8FB6BAC-637F-46EA-B2A3-744276BB961E}" srcOrd="0" destOrd="0" parTransId="{7329BDFC-C2FD-4A0B-B27E-58E6A3199443}" sibTransId="{5A41FC89-1924-44F6-947F-88D93A6969FD}"/>
    <dgm:cxn modelId="{775B7E59-5472-49E9-8902-5291EA6B674F}" srcId="{BB46D491-7CE2-4105-9BC2-28859CC2D951}" destId="{356D67F0-F492-4E0A-A549-A9D99837A5BE}" srcOrd="2" destOrd="0" parTransId="{A420609A-AA00-4A3A-B744-FF9D8195FD3D}" sibTransId="{8B4E3D28-88E0-4421-A691-5B2110E74C03}"/>
    <dgm:cxn modelId="{71F1EB79-5620-4A99-A842-6FF9F764810B}" srcId="{BB46D491-7CE2-4105-9BC2-28859CC2D951}" destId="{62A40AB1-61A0-4BA0-A8C1-19C785BAF93B}" srcOrd="1" destOrd="0" parTransId="{EED67D05-01D9-4FAA-8279-75CA2B62C024}" sibTransId="{5957EDD2-FCE1-4333-AA36-88CE6B8CDD76}"/>
    <dgm:cxn modelId="{1FA99582-2909-4AD6-A4E9-79D7DB1A4D4F}" type="presOf" srcId="{356D67F0-F492-4E0A-A549-A9D99837A5BE}" destId="{6CC7E307-4615-4A1C-8B7E-E052A0A54468}" srcOrd="0" destOrd="0" presId="urn:microsoft.com/office/officeart/2005/8/layout/cycle6"/>
    <dgm:cxn modelId="{20FA4C93-4280-4C31-BA95-21D5A6E2CEA7}" type="presOf" srcId="{F930E758-3DB3-4D63-96A1-09AC841C3BA7}" destId="{EFACE2B4-FB17-42D1-826F-B4E8EA51572D}" srcOrd="0" destOrd="0" presId="urn:microsoft.com/office/officeart/2005/8/layout/cycle6"/>
    <dgm:cxn modelId="{EC78BAA8-0DB6-4721-96E3-D5E2127AD02C}" srcId="{BB46D491-7CE2-4105-9BC2-28859CC2D951}" destId="{5BD9B44C-E05C-4234-9CC2-4EE07B75FB20}" srcOrd="4" destOrd="0" parTransId="{EAF2A5CB-EEBC-446E-A5A6-EA4B6531911C}" sibTransId="{EF4EFD77-F1AB-43F1-8444-46571379E9D1}"/>
    <dgm:cxn modelId="{293D30B8-1586-40E2-899C-59CF84608210}" type="presOf" srcId="{BB46D491-7CE2-4105-9BC2-28859CC2D951}" destId="{5A6EDC5D-9F3F-46CA-801B-74A6D7672C1D}" srcOrd="0" destOrd="0" presId="urn:microsoft.com/office/officeart/2005/8/layout/cycle6"/>
    <dgm:cxn modelId="{C67818C5-20F2-4759-B7F9-BC878E5C61C8}" type="presOf" srcId="{62A40AB1-61A0-4BA0-A8C1-19C785BAF93B}" destId="{1FCAA85C-0746-4D06-9025-0FF2284E8CE0}" srcOrd="0" destOrd="0" presId="urn:microsoft.com/office/officeart/2005/8/layout/cycle6"/>
    <dgm:cxn modelId="{876334C7-AD42-4446-ABBA-EB0F425F7693}" type="presOf" srcId="{8B4E3D28-88E0-4421-A691-5B2110E74C03}" destId="{3ABCC074-1057-4FA3-8BFC-07E5AB49A381}" srcOrd="0" destOrd="0" presId="urn:microsoft.com/office/officeart/2005/8/layout/cycle6"/>
    <dgm:cxn modelId="{3BF76FFA-245C-46C5-9779-3D2BB4D7FE75}" type="presOf" srcId="{EF4EFD77-F1AB-43F1-8444-46571379E9D1}" destId="{B0998DAC-9A85-4888-9E33-1169E092E03A}" srcOrd="0" destOrd="0" presId="urn:microsoft.com/office/officeart/2005/8/layout/cycle6"/>
    <dgm:cxn modelId="{6B47EBFA-3CF4-46E8-AA3F-A172AE4EE0BE}" srcId="{BB46D491-7CE2-4105-9BC2-28859CC2D951}" destId="{81BAC09D-96D5-4D18-BC1E-3C0B99CFF76C}" srcOrd="3" destOrd="0" parTransId="{578F9370-C062-4E77-AE91-0319AFCD49DC}" sibTransId="{F930E758-3DB3-4D63-96A1-09AC841C3BA7}"/>
    <dgm:cxn modelId="{CE2EA5FE-4AFD-4958-8B39-7854039EA3E5}" type="presOf" srcId="{5A41FC89-1924-44F6-947F-88D93A6969FD}" destId="{EBEDD61D-D666-483A-94F5-ADF6F105316F}" srcOrd="0" destOrd="0" presId="urn:microsoft.com/office/officeart/2005/8/layout/cycle6"/>
    <dgm:cxn modelId="{719A3FAB-F64B-4C27-B6DF-150634E72932}" type="presParOf" srcId="{5A6EDC5D-9F3F-46CA-801B-74A6D7672C1D}" destId="{2A214B7C-573D-410C-B099-9F813E6F6E5A}" srcOrd="0" destOrd="0" presId="urn:microsoft.com/office/officeart/2005/8/layout/cycle6"/>
    <dgm:cxn modelId="{3F8EFAC2-92DD-409F-953A-69C4E989FAF9}" type="presParOf" srcId="{5A6EDC5D-9F3F-46CA-801B-74A6D7672C1D}" destId="{3316D7C2-6452-40F4-9A7E-B990FB1C3F35}" srcOrd="1" destOrd="0" presId="urn:microsoft.com/office/officeart/2005/8/layout/cycle6"/>
    <dgm:cxn modelId="{E8C876B1-362D-49BE-91FC-EE5F20D418D1}" type="presParOf" srcId="{5A6EDC5D-9F3F-46CA-801B-74A6D7672C1D}" destId="{EBEDD61D-D666-483A-94F5-ADF6F105316F}" srcOrd="2" destOrd="0" presId="urn:microsoft.com/office/officeart/2005/8/layout/cycle6"/>
    <dgm:cxn modelId="{5FACFAA7-D00F-4D04-9D1E-E44BB349DC3E}" type="presParOf" srcId="{5A6EDC5D-9F3F-46CA-801B-74A6D7672C1D}" destId="{1FCAA85C-0746-4D06-9025-0FF2284E8CE0}" srcOrd="3" destOrd="0" presId="urn:microsoft.com/office/officeart/2005/8/layout/cycle6"/>
    <dgm:cxn modelId="{2DA59245-42D4-4A5F-B80A-C99277529614}" type="presParOf" srcId="{5A6EDC5D-9F3F-46CA-801B-74A6D7672C1D}" destId="{FFEF31A3-66A9-4938-9AFD-5F6F7E40EA4E}" srcOrd="4" destOrd="0" presId="urn:microsoft.com/office/officeart/2005/8/layout/cycle6"/>
    <dgm:cxn modelId="{D499EED3-2FFF-4D50-8F35-1E568FF85213}" type="presParOf" srcId="{5A6EDC5D-9F3F-46CA-801B-74A6D7672C1D}" destId="{300C7AC9-A1B0-41FB-8377-77A6825AEA85}" srcOrd="5" destOrd="0" presId="urn:microsoft.com/office/officeart/2005/8/layout/cycle6"/>
    <dgm:cxn modelId="{A2FC7866-3891-4F42-93A4-82786F291413}" type="presParOf" srcId="{5A6EDC5D-9F3F-46CA-801B-74A6D7672C1D}" destId="{6CC7E307-4615-4A1C-8B7E-E052A0A54468}" srcOrd="6" destOrd="0" presId="urn:microsoft.com/office/officeart/2005/8/layout/cycle6"/>
    <dgm:cxn modelId="{A2F97933-48CC-4D73-AD35-E4891A0A211F}" type="presParOf" srcId="{5A6EDC5D-9F3F-46CA-801B-74A6D7672C1D}" destId="{A12C5A3F-D7A7-4F45-A57C-74E49D21FE94}" srcOrd="7" destOrd="0" presId="urn:microsoft.com/office/officeart/2005/8/layout/cycle6"/>
    <dgm:cxn modelId="{326399F6-310F-4378-A94C-4AC8DAC270B2}" type="presParOf" srcId="{5A6EDC5D-9F3F-46CA-801B-74A6D7672C1D}" destId="{3ABCC074-1057-4FA3-8BFC-07E5AB49A381}" srcOrd="8" destOrd="0" presId="urn:microsoft.com/office/officeart/2005/8/layout/cycle6"/>
    <dgm:cxn modelId="{D94DA505-960F-441F-A693-06B048FF9D4E}" type="presParOf" srcId="{5A6EDC5D-9F3F-46CA-801B-74A6D7672C1D}" destId="{C130DB2E-3C02-4EB2-B345-6CE409D6C0F7}" srcOrd="9" destOrd="0" presId="urn:microsoft.com/office/officeart/2005/8/layout/cycle6"/>
    <dgm:cxn modelId="{F7A1C983-3A6F-4054-B943-512812C51D4F}" type="presParOf" srcId="{5A6EDC5D-9F3F-46CA-801B-74A6D7672C1D}" destId="{7FCEFDEA-B9B5-4E8D-A465-9B7D08F71490}" srcOrd="10" destOrd="0" presId="urn:microsoft.com/office/officeart/2005/8/layout/cycle6"/>
    <dgm:cxn modelId="{16F667AC-B71A-493C-BDA7-60A877A3D04B}" type="presParOf" srcId="{5A6EDC5D-9F3F-46CA-801B-74A6D7672C1D}" destId="{EFACE2B4-FB17-42D1-826F-B4E8EA51572D}" srcOrd="11" destOrd="0" presId="urn:microsoft.com/office/officeart/2005/8/layout/cycle6"/>
    <dgm:cxn modelId="{2790ADD9-F816-49E6-BE82-58F0E6FF89E7}" type="presParOf" srcId="{5A6EDC5D-9F3F-46CA-801B-74A6D7672C1D}" destId="{1334CC5D-C7DD-46B4-8A29-7053058F969F}" srcOrd="12" destOrd="0" presId="urn:microsoft.com/office/officeart/2005/8/layout/cycle6"/>
    <dgm:cxn modelId="{725DF342-7FF4-4832-BA79-2D6A7E0B23C6}" type="presParOf" srcId="{5A6EDC5D-9F3F-46CA-801B-74A6D7672C1D}" destId="{8BB84945-46E0-44C3-B600-FB8AAC229B67}" srcOrd="13" destOrd="0" presId="urn:microsoft.com/office/officeart/2005/8/layout/cycle6"/>
    <dgm:cxn modelId="{15EF3028-8362-4260-A01E-AAA9C17394E3}" type="presParOf" srcId="{5A6EDC5D-9F3F-46CA-801B-74A6D7672C1D}" destId="{B0998DAC-9A85-4888-9E33-1169E092E03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14B7C-573D-410C-B099-9F813E6F6E5A}">
      <dsp:nvSpPr>
        <dsp:cNvPr id="0" name=""/>
        <dsp:cNvSpPr/>
      </dsp:nvSpPr>
      <dsp:spPr>
        <a:xfrm>
          <a:off x="3894208" y="2330"/>
          <a:ext cx="2003282" cy="130213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Times New Roman" panose="02020603050405020304" pitchFamily="18" charset="0"/>
            <a:cs typeface="Times New Roman" panose="02020603050405020304" pitchFamily="18" charset="0"/>
          </a:endParaRPr>
        </a:p>
      </dsp:txBody>
      <dsp:txXfrm>
        <a:off x="3957773" y="65895"/>
        <a:ext cx="1876152" cy="1175003"/>
      </dsp:txXfrm>
    </dsp:sp>
    <dsp:sp modelId="{EBEDD61D-D666-483A-94F5-ADF6F105316F}">
      <dsp:nvSpPr>
        <dsp:cNvPr id="0" name=""/>
        <dsp:cNvSpPr/>
      </dsp:nvSpPr>
      <dsp:spPr>
        <a:xfrm>
          <a:off x="2294717" y="653397"/>
          <a:ext cx="5202265" cy="5202265"/>
        </a:xfrm>
        <a:custGeom>
          <a:avLst/>
          <a:gdLst/>
          <a:ahLst/>
          <a:cxnLst/>
          <a:rect l="0" t="0" r="0" b="0"/>
          <a:pathLst>
            <a:path>
              <a:moveTo>
                <a:pt x="3616530" y="206376"/>
              </a:moveTo>
              <a:arcTo wR="2601132" hR="2601132" stAng="17578643" swAng="196111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CAA85C-0746-4D06-9025-0FF2284E8CE0}">
      <dsp:nvSpPr>
        <dsp:cNvPr id="0" name=""/>
        <dsp:cNvSpPr/>
      </dsp:nvSpPr>
      <dsp:spPr>
        <a:xfrm>
          <a:off x="6368032" y="1799668"/>
          <a:ext cx="2003282" cy="130213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endParaRPr lang="en-US" sz="1600" kern="1200" dirty="0">
            <a:latin typeface="Times New Roman" panose="02020603050405020304" pitchFamily="18" charset="0"/>
            <a:cs typeface="Times New Roman" panose="02020603050405020304" pitchFamily="18" charset="0"/>
          </a:endParaRPr>
        </a:p>
      </dsp:txBody>
      <dsp:txXfrm>
        <a:off x="6431597" y="1863233"/>
        <a:ext cx="1876152" cy="1175003"/>
      </dsp:txXfrm>
    </dsp:sp>
    <dsp:sp modelId="{300C7AC9-A1B0-41FB-8377-77A6825AEA85}">
      <dsp:nvSpPr>
        <dsp:cNvPr id="0" name=""/>
        <dsp:cNvSpPr/>
      </dsp:nvSpPr>
      <dsp:spPr>
        <a:xfrm>
          <a:off x="2294717" y="653397"/>
          <a:ext cx="5202265" cy="5202265"/>
        </a:xfrm>
        <a:custGeom>
          <a:avLst/>
          <a:gdLst/>
          <a:ahLst/>
          <a:cxnLst/>
          <a:rect l="0" t="0" r="0" b="0"/>
          <a:pathLst>
            <a:path>
              <a:moveTo>
                <a:pt x="5198702" y="2465029"/>
              </a:moveTo>
              <a:arcTo wR="2601132" hR="2601132" stAng="21420040" swAng="2195976"/>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C7E307-4615-4A1C-8B7E-E052A0A54468}">
      <dsp:nvSpPr>
        <dsp:cNvPr id="0" name=""/>
        <dsp:cNvSpPr/>
      </dsp:nvSpPr>
      <dsp:spPr>
        <a:xfrm>
          <a:off x="5423116" y="4707823"/>
          <a:ext cx="2003282" cy="130213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Times New Roman" panose="02020603050405020304" pitchFamily="18" charset="0"/>
            <a:cs typeface="Times New Roman" panose="02020603050405020304" pitchFamily="18" charset="0"/>
          </a:endParaRPr>
        </a:p>
      </dsp:txBody>
      <dsp:txXfrm>
        <a:off x="5486681" y="4771388"/>
        <a:ext cx="1876152" cy="1175003"/>
      </dsp:txXfrm>
    </dsp:sp>
    <dsp:sp modelId="{3ABCC074-1057-4FA3-8BFC-07E5AB49A381}">
      <dsp:nvSpPr>
        <dsp:cNvPr id="0" name=""/>
        <dsp:cNvSpPr/>
      </dsp:nvSpPr>
      <dsp:spPr>
        <a:xfrm>
          <a:off x="2151322" y="687343"/>
          <a:ext cx="5202265" cy="5202265"/>
        </a:xfrm>
        <a:custGeom>
          <a:avLst/>
          <a:gdLst/>
          <a:ahLst/>
          <a:cxnLst/>
          <a:rect l="0" t="0" r="0" b="0"/>
          <a:pathLst>
            <a:path>
              <a:moveTo>
                <a:pt x="3257713" y="5118033"/>
              </a:moveTo>
              <a:arcTo wR="2601132" hR="2601132" stAng="4522750" swAng="1912140"/>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30DB2E-3C02-4EB2-B345-6CE409D6C0F7}">
      <dsp:nvSpPr>
        <dsp:cNvPr id="0" name=""/>
        <dsp:cNvSpPr/>
      </dsp:nvSpPr>
      <dsp:spPr>
        <a:xfrm>
          <a:off x="1967667" y="4466143"/>
          <a:ext cx="2003282" cy="130213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endParaRPr lang="en-US" sz="1600" kern="1200" dirty="0">
            <a:solidFill>
              <a:schemeClr val="bg1"/>
            </a:solidFill>
            <a:latin typeface="Times New Roman" panose="02020603050405020304" pitchFamily="18" charset="0"/>
            <a:cs typeface="Times New Roman" panose="02020603050405020304" pitchFamily="18" charset="0"/>
          </a:endParaRPr>
        </a:p>
      </dsp:txBody>
      <dsp:txXfrm>
        <a:off x="2031232" y="4529708"/>
        <a:ext cx="1876152" cy="1175003"/>
      </dsp:txXfrm>
    </dsp:sp>
    <dsp:sp modelId="{EFACE2B4-FB17-42D1-826F-B4E8EA51572D}">
      <dsp:nvSpPr>
        <dsp:cNvPr id="0" name=""/>
        <dsp:cNvSpPr/>
      </dsp:nvSpPr>
      <dsp:spPr>
        <a:xfrm>
          <a:off x="2281027" y="807647"/>
          <a:ext cx="5202265" cy="5202265"/>
        </a:xfrm>
        <a:custGeom>
          <a:avLst/>
          <a:gdLst/>
          <a:ahLst/>
          <a:cxnLst/>
          <a:rect l="0" t="0" r="0" b="0"/>
          <a:pathLst>
            <a:path>
              <a:moveTo>
                <a:pt x="219031" y="3645874"/>
              </a:moveTo>
              <a:arcTo wR="2601132" hR="2601132" stAng="9379123" swAng="180930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34CC5D-C7DD-46B4-8A29-7053058F969F}">
      <dsp:nvSpPr>
        <dsp:cNvPr id="0" name=""/>
        <dsp:cNvSpPr/>
      </dsp:nvSpPr>
      <dsp:spPr>
        <a:xfrm>
          <a:off x="1420384" y="1799668"/>
          <a:ext cx="2003282" cy="130213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endParaRPr lang="en-US" sz="1600" kern="1200" dirty="0">
            <a:latin typeface="Times New Roman" panose="02020603050405020304" pitchFamily="18" charset="0"/>
            <a:cs typeface="Times New Roman" panose="02020603050405020304" pitchFamily="18" charset="0"/>
          </a:endParaRPr>
        </a:p>
      </dsp:txBody>
      <dsp:txXfrm>
        <a:off x="1483949" y="1863233"/>
        <a:ext cx="1876152" cy="1175003"/>
      </dsp:txXfrm>
    </dsp:sp>
    <dsp:sp modelId="{B0998DAC-9A85-4888-9E33-1169E092E03A}">
      <dsp:nvSpPr>
        <dsp:cNvPr id="0" name=""/>
        <dsp:cNvSpPr/>
      </dsp:nvSpPr>
      <dsp:spPr>
        <a:xfrm>
          <a:off x="2294717" y="653397"/>
          <a:ext cx="5202265" cy="5202265"/>
        </a:xfrm>
        <a:custGeom>
          <a:avLst/>
          <a:gdLst/>
          <a:ahLst/>
          <a:cxnLst/>
          <a:rect l="0" t="0" r="0" b="0"/>
          <a:pathLst>
            <a:path>
              <a:moveTo>
                <a:pt x="453298" y="1133924"/>
              </a:moveTo>
              <a:arcTo wR="2601132" hR="2601132" stAng="12860244" swAng="196111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CB1DF-A53D-DB4C-A287-12EF408A8AAF}" type="datetimeFigureOut">
              <a:rPr lang="en-VN" smtClean="0"/>
              <a:t>01/09/2026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D66C4-1F62-B940-B307-D88941D3FE5E}" type="slidenum">
              <a:rPr lang="en-VN" smtClean="0"/>
              <a:t>‹#›</a:t>
            </a:fld>
            <a:endParaRPr lang="en-VN"/>
          </a:p>
        </p:txBody>
      </p:sp>
    </p:spTree>
    <p:extLst>
      <p:ext uri="{BB962C8B-B14F-4D97-AF65-F5344CB8AC3E}">
        <p14:creationId xmlns:p14="http://schemas.microsoft.com/office/powerpoint/2010/main" val="292537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76BE8-860C-8537-2695-4404A82EC3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5726F15-52F0-7729-E4FF-806147E35DC7}"/>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AB49F07B-D3B4-8017-B64B-51AD8F03CC9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3FD6EA4-F6A4-CF25-7DAA-C082056A7D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58A4-F945-405B-B193-3D176AA8B55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0985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E97B1-4896-C1BC-6F82-6FC179EF58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3C0E382-F2C9-E3EB-5CCB-DBE916D14273}"/>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D657A7F7-14EE-ED16-BA88-461AC78C917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64C0159-CDF9-CC87-7E5E-C6BDB02C6A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58A4-F945-405B-B193-3D176AA8B55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909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76BE8-860C-8537-2695-4404A82EC3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5726F15-52F0-7729-E4FF-806147E35DC7}"/>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AB49F07B-D3B4-8017-B64B-51AD8F03CC9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3FD6EA4-F6A4-CF25-7DAA-C082056A7D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58A4-F945-405B-B193-3D176AA8B55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22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215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5114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3872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AD66C4-1F62-B940-B307-D88941D3FE5E}" type="slidenum">
              <a:rPr lang="en-VN" smtClean="0"/>
              <a:t>9</a:t>
            </a:fld>
            <a:endParaRPr lang="en-VN"/>
          </a:p>
        </p:txBody>
      </p:sp>
    </p:spTree>
    <p:extLst>
      <p:ext uri="{BB962C8B-B14F-4D97-AF65-F5344CB8AC3E}">
        <p14:creationId xmlns:p14="http://schemas.microsoft.com/office/powerpoint/2010/main" val="420474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9846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6501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71523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C755-042B-8E41-968C-3FFE5FF5B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558339DA-0619-B940-8FF8-C0ADCDA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Tree>
    <p:extLst>
      <p:ext uri="{BB962C8B-B14F-4D97-AF65-F5344CB8AC3E}">
        <p14:creationId xmlns:p14="http://schemas.microsoft.com/office/powerpoint/2010/main" val="1863962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DBF5-604B-7F4E-8AF3-E98DBE60D325}"/>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6B1633C-40BC-F845-9307-41F149A554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B464238-E0BC-F348-92CE-1CAC2B184D2E}"/>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5" name="Footer Placeholder 4">
            <a:extLst>
              <a:ext uri="{FF2B5EF4-FFF2-40B4-BE49-F238E27FC236}">
                <a16:creationId xmlns:a16="http://schemas.microsoft.com/office/drawing/2014/main" id="{06182F60-6ACF-8E42-96CD-007B364A837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420E92-3F4B-C84A-A7DA-27F81668D02A}"/>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407191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7FF261-C797-6449-83ED-5B293EB9E7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4D4B463-5F87-D141-A891-7C27F7C3A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3269C5E-E2D0-1C43-A0B7-C8319A564599}"/>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5" name="Footer Placeholder 4">
            <a:extLst>
              <a:ext uri="{FF2B5EF4-FFF2-40B4-BE49-F238E27FC236}">
                <a16:creationId xmlns:a16="http://schemas.microsoft.com/office/drawing/2014/main" id="{2F2A6EB8-16F8-F24A-A115-E7B338A01C7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EC61D44-E4D2-9445-AB6E-3DB2335792E0}"/>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349059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5352086" y="-15204"/>
            <a:ext cx="6839916" cy="6873204"/>
          </a:xfrm>
          <a:custGeom>
            <a:avLst/>
            <a:gdLst>
              <a:gd name="connsiteX0" fmla="*/ 1330366 w 6839917"/>
              <a:gd name="connsiteY0" fmla="*/ 0 h 6873204"/>
              <a:gd name="connsiteX1" fmla="*/ 6839917 w 6839917"/>
              <a:gd name="connsiteY1" fmla="*/ 0 h 6873204"/>
              <a:gd name="connsiteX2" fmla="*/ 6839917 w 6839917"/>
              <a:gd name="connsiteY2" fmla="*/ 6873204 h 6873204"/>
              <a:gd name="connsiteX3" fmla="*/ 0 w 6839917"/>
              <a:gd name="connsiteY3" fmla="*/ 6873204 h 6873204"/>
              <a:gd name="connsiteX4" fmla="*/ 1982167 w 6839917"/>
              <a:gd name="connsiteY4" fmla="*/ 3453730 h 6873204"/>
              <a:gd name="connsiteX5" fmla="*/ 648667 w 6839917"/>
              <a:gd name="connsiteY5" fmla="*/ 1139155 h 68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9917" h="6873204">
                <a:moveTo>
                  <a:pt x="1330366" y="0"/>
                </a:moveTo>
                <a:lnTo>
                  <a:pt x="6839917" y="0"/>
                </a:lnTo>
                <a:lnTo>
                  <a:pt x="6839917" y="6873204"/>
                </a:lnTo>
                <a:lnTo>
                  <a:pt x="0" y="6873204"/>
                </a:lnTo>
                <a:lnTo>
                  <a:pt x="1982167" y="3453730"/>
                </a:lnTo>
                <a:lnTo>
                  <a:pt x="648667" y="113915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621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7765B-8A96-F244-B542-7C21FE82E9E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8E02293-3C18-D445-AB4B-57DECE9C3B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CA57395-665A-FF44-BDDA-1F57EFA51E85}"/>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5" name="Footer Placeholder 4">
            <a:extLst>
              <a:ext uri="{FF2B5EF4-FFF2-40B4-BE49-F238E27FC236}">
                <a16:creationId xmlns:a16="http://schemas.microsoft.com/office/drawing/2014/main" id="{7DEB96F4-2382-FE4A-B9B6-AE77914746D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43E92D7-18F0-CB42-A4C8-904F70647986}"/>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243657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57EE-222E-1544-82F0-1FA0E33BF0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A788002-2A00-7A4D-8252-D001B5F060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B23DA-98F8-C94B-8E72-B17DDEB7C644}"/>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5" name="Footer Placeholder 4">
            <a:extLst>
              <a:ext uri="{FF2B5EF4-FFF2-40B4-BE49-F238E27FC236}">
                <a16:creationId xmlns:a16="http://schemas.microsoft.com/office/drawing/2014/main" id="{405BBDD1-8BF1-294B-8D10-B8FC5DDB09E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ACDB5D1-5F01-8C44-A836-76312287DF47}"/>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191824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7137-6B19-0F4D-8FE2-A9FB2278326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6E6C6E9-7465-E24F-AEB9-0CAF5C864D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984DBF8F-2484-754C-BC16-24E48F6C9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0AE91A1-78A6-FD46-AD0A-6292168CF02C}"/>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6" name="Footer Placeholder 5">
            <a:extLst>
              <a:ext uri="{FF2B5EF4-FFF2-40B4-BE49-F238E27FC236}">
                <a16:creationId xmlns:a16="http://schemas.microsoft.com/office/drawing/2014/main" id="{8382885C-903D-B040-8975-99FEDB11CB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7394E1E-0D60-D14F-9587-038BDF049263}"/>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1430957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E109E-9A51-5340-8419-874990A14CAF}"/>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6DB6D1D-A8D4-0748-A92C-4EC84D19F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C9143-8387-A542-A1EF-96B2735563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300EDF6E-CE76-CF46-8A4F-5998A6393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28E07D-B70E-A743-A4E5-07D5955373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7231685-9381-394E-A3F4-DD3396E2373A}"/>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8" name="Footer Placeholder 7">
            <a:extLst>
              <a:ext uri="{FF2B5EF4-FFF2-40B4-BE49-F238E27FC236}">
                <a16:creationId xmlns:a16="http://schemas.microsoft.com/office/drawing/2014/main" id="{C4398B6A-F14C-444C-AB91-A7F242EF1C42}"/>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2FFA70C0-5872-CE46-8352-8C86C8E0D2CA}"/>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102933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E182-D3FC-A94A-B9BC-CB17BCB6FBF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5D4D13D5-980D-FA46-9ECE-F4BFF2A057F6}"/>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4" name="Footer Placeholder 3">
            <a:extLst>
              <a:ext uri="{FF2B5EF4-FFF2-40B4-BE49-F238E27FC236}">
                <a16:creationId xmlns:a16="http://schemas.microsoft.com/office/drawing/2014/main" id="{C08BE0CC-CE58-F64C-B641-A312B8ECC48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0E594AF7-947D-B440-ADA2-9AA603B5A4EA}"/>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233226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00286-B32F-1D48-8E53-60FB7B0D8EAF}"/>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3" name="Footer Placeholder 2">
            <a:extLst>
              <a:ext uri="{FF2B5EF4-FFF2-40B4-BE49-F238E27FC236}">
                <a16:creationId xmlns:a16="http://schemas.microsoft.com/office/drawing/2014/main" id="{40335BFE-0353-3C41-9CEA-9519F5CFCD6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F38507C-8D2B-5D48-AEE2-78456C0F99E2}"/>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48228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34C8-0B11-0847-833B-69F585D4E9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6B0C3B3-C2B2-FB41-AAC1-3EF880BD6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448A3290-0DA0-244A-8972-DDC5B4893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FF99B-2935-8541-9174-47B46E1DAE12}"/>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6" name="Footer Placeholder 5">
            <a:extLst>
              <a:ext uri="{FF2B5EF4-FFF2-40B4-BE49-F238E27FC236}">
                <a16:creationId xmlns:a16="http://schemas.microsoft.com/office/drawing/2014/main" id="{78D6F313-BFBB-3643-AA5D-98C95A73BAA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B4086DC-27BE-9249-A5C4-0AC59F847482}"/>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136648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2629-120E-1647-B0B0-6068FD01F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F1B0317-2C1E-554A-B44A-E0B6BA2BC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7C5BCCC-4323-BE46-81C6-C6C3DF275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CCEB8-79C7-3C4A-9F71-C31BDAB5304D}"/>
              </a:ext>
            </a:extLst>
          </p:cNvPr>
          <p:cNvSpPr>
            <a:spLocks noGrp="1"/>
          </p:cNvSpPr>
          <p:nvPr>
            <p:ph type="dt" sz="half" idx="10"/>
          </p:nvPr>
        </p:nvSpPr>
        <p:spPr/>
        <p:txBody>
          <a:bodyPr/>
          <a:lstStyle/>
          <a:p>
            <a:fld id="{50DE1E1C-8533-3B4F-9419-4342CA3F1F0C}" type="datetimeFigureOut">
              <a:rPr lang="en-VN" smtClean="0"/>
              <a:t>01/09/2026</a:t>
            </a:fld>
            <a:endParaRPr lang="en-VN"/>
          </a:p>
        </p:txBody>
      </p:sp>
      <p:sp>
        <p:nvSpPr>
          <p:cNvPr id="6" name="Footer Placeholder 5">
            <a:extLst>
              <a:ext uri="{FF2B5EF4-FFF2-40B4-BE49-F238E27FC236}">
                <a16:creationId xmlns:a16="http://schemas.microsoft.com/office/drawing/2014/main" id="{541D7A70-247E-E34F-BCC8-FF285AA3505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F16A56B-93E1-4B48-A544-B66BBF46078C}"/>
              </a:ext>
            </a:extLst>
          </p:cNvPr>
          <p:cNvSpPr>
            <a:spLocks noGrp="1"/>
          </p:cNvSpPr>
          <p:nvPr>
            <p:ph type="sldNum" sz="quarter" idx="12"/>
          </p:nvPr>
        </p:nvSpPr>
        <p:spPr/>
        <p:txBody>
          <a:bodyPr/>
          <a:lstStyle/>
          <a:p>
            <a:fld id="{3991B2EA-4D1B-7448-A1C4-A9857A9DC90C}" type="slidenum">
              <a:rPr lang="en-VN" smtClean="0"/>
              <a:t>‹#›</a:t>
            </a:fld>
            <a:endParaRPr lang="en-VN"/>
          </a:p>
        </p:txBody>
      </p:sp>
    </p:spTree>
    <p:extLst>
      <p:ext uri="{BB962C8B-B14F-4D97-AF65-F5344CB8AC3E}">
        <p14:creationId xmlns:p14="http://schemas.microsoft.com/office/powerpoint/2010/main" val="65899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1523EA-F4E8-DB42-BC65-F8B9C9034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8414CEA-37CF-C647-A305-2377230FC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DFB8B1A-E526-1146-A922-6AA2786CC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E1E1C-8533-3B4F-9419-4342CA3F1F0C}" type="datetimeFigureOut">
              <a:rPr lang="en-VN" smtClean="0"/>
              <a:t>01/09/2026</a:t>
            </a:fld>
            <a:endParaRPr lang="en-VN"/>
          </a:p>
        </p:txBody>
      </p:sp>
      <p:sp>
        <p:nvSpPr>
          <p:cNvPr id="5" name="Footer Placeholder 4">
            <a:extLst>
              <a:ext uri="{FF2B5EF4-FFF2-40B4-BE49-F238E27FC236}">
                <a16:creationId xmlns:a16="http://schemas.microsoft.com/office/drawing/2014/main" id="{C79FE976-6395-8D4D-909D-64CF469E0D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44AA56B-3567-6442-B858-6C853428D2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1B2EA-4D1B-7448-A1C4-A9857A9DC90C}" type="slidenum">
              <a:rPr lang="en-VN" smtClean="0"/>
              <a:t>‹#›</a:t>
            </a:fld>
            <a:endParaRPr lang="en-VN"/>
          </a:p>
        </p:txBody>
      </p:sp>
    </p:spTree>
    <p:extLst>
      <p:ext uri="{BB962C8B-B14F-4D97-AF65-F5344CB8AC3E}">
        <p14:creationId xmlns:p14="http://schemas.microsoft.com/office/powerpoint/2010/main" val="4180726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gamma.app/?utm_source=made-with-gamma" TargetMode="External"/><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fif"/><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D739E5FA-6625-CF45-BCA0-013BB37E8045}"/>
              </a:ext>
            </a:extLst>
          </p:cNvPr>
          <p:cNvSpPr/>
          <p:nvPr/>
        </p:nvSpPr>
        <p:spPr>
          <a:xfrm>
            <a:off x="9216428" y="-126540"/>
            <a:ext cx="5380753" cy="5611042"/>
          </a:xfrm>
          <a:prstGeom prst="hexagon">
            <a:avLst/>
          </a:prstGeom>
          <a:solidFill>
            <a:srgbClr val="C00000"/>
          </a:solidFill>
          <a:ln w="762000" cap="rnd">
            <a:solidFill>
              <a:srgbClr val="C00000"/>
            </a:solid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ysClr val="windowText" lastClr="000000"/>
              </a:solidFill>
            </a:endParaRPr>
          </a:p>
        </p:txBody>
      </p:sp>
      <p:sp>
        <p:nvSpPr>
          <p:cNvPr id="6" name="Hexagon 5">
            <a:extLst>
              <a:ext uri="{FF2B5EF4-FFF2-40B4-BE49-F238E27FC236}">
                <a16:creationId xmlns:a16="http://schemas.microsoft.com/office/drawing/2014/main" id="{6303A35F-259A-294B-BC54-E41BE78EF243}"/>
              </a:ext>
            </a:extLst>
          </p:cNvPr>
          <p:cNvSpPr/>
          <p:nvPr/>
        </p:nvSpPr>
        <p:spPr>
          <a:xfrm>
            <a:off x="8839201" y="524587"/>
            <a:ext cx="4509842" cy="4605128"/>
          </a:xfrm>
          <a:prstGeom prst="hexagon">
            <a:avLst/>
          </a:prstGeom>
          <a:solidFill>
            <a:schemeClr val="tx2">
              <a:lumMod val="20000"/>
              <a:lumOff val="80000"/>
            </a:schemeClr>
          </a:solidFill>
          <a:ln w="762000" cap="rnd">
            <a:solidFill>
              <a:srgbClr val="FF0000"/>
            </a:solid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ysClr val="windowText" lastClr="000000"/>
              </a:solidFill>
            </a:endParaRPr>
          </a:p>
        </p:txBody>
      </p:sp>
      <p:sp>
        <p:nvSpPr>
          <p:cNvPr id="7" name="Triangle 6">
            <a:extLst>
              <a:ext uri="{FF2B5EF4-FFF2-40B4-BE49-F238E27FC236}">
                <a16:creationId xmlns:a16="http://schemas.microsoft.com/office/drawing/2014/main" id="{FC3479CC-C49E-884D-84DE-050841CAFB1A}"/>
              </a:ext>
            </a:extLst>
          </p:cNvPr>
          <p:cNvSpPr/>
          <p:nvPr/>
        </p:nvSpPr>
        <p:spPr>
          <a:xfrm>
            <a:off x="7637354" y="5383853"/>
            <a:ext cx="1897307" cy="1635377"/>
          </a:xfrm>
          <a:prstGeom prst="triangle">
            <a:avLst/>
          </a:prstGeom>
          <a:solidFill>
            <a:srgbClr val="FF0000"/>
          </a:solidFill>
          <a:ln w="3810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2AB3C012-C0D0-1B44-957F-084509D13EA8}"/>
              </a:ext>
            </a:extLst>
          </p:cNvPr>
          <p:cNvSpPr txBox="1"/>
          <p:nvPr/>
        </p:nvSpPr>
        <p:spPr>
          <a:xfrm>
            <a:off x="-6545" y="147675"/>
            <a:ext cx="9222973" cy="2308324"/>
          </a:xfrm>
          <a:prstGeom prst="rect">
            <a:avLst/>
          </a:prstGeom>
          <a:noFill/>
        </p:spPr>
        <p:txBody>
          <a:bodyPr wrap="square" rtlCol="0">
            <a:spAutoFit/>
          </a:bodyPr>
          <a:lstStyle/>
          <a:p>
            <a:pPr algn="ctr">
              <a:lnSpc>
                <a:spcPct val="120000"/>
              </a:lnSpc>
            </a:pPr>
            <a:r>
              <a:rPr lang="en-US" sz="4000" b="1">
                <a:ea typeface="Inter" panose="020B0604020202020204" charset="0"/>
                <a:cs typeface="Inter" panose="020B0604020202020204" charset="0"/>
              </a:rPr>
              <a:t>Giải pháp</a:t>
            </a:r>
          </a:p>
          <a:p>
            <a:pPr algn="ctr">
              <a:lnSpc>
                <a:spcPct val="120000"/>
              </a:lnSpc>
            </a:pPr>
            <a:r>
              <a:rPr lang="en-US" sz="4000" b="1">
                <a:ea typeface="Inter" panose="020B0604020202020204" charset="0"/>
                <a:cs typeface="Inter" panose="020B0604020202020204" charset="0"/>
              </a:rPr>
              <a:t> hợp đồng lao động điện tử </a:t>
            </a:r>
            <a:r>
              <a:rPr lang="en-US" sz="4000" b="1">
                <a:solidFill>
                  <a:schemeClr val="bg2"/>
                </a:solidFill>
                <a:ea typeface="Inter" panose="020B0604020202020204" charset="0"/>
                <a:cs typeface="Inter" panose="020B0604020202020204" charset="0"/>
              </a:rPr>
              <a:t>Viettel</a:t>
            </a:r>
            <a:r>
              <a:rPr lang="en-US" sz="4000" b="1">
                <a:ea typeface="Inter" panose="020B0604020202020204" charset="0"/>
                <a:cs typeface="Inter" panose="020B0604020202020204" charset="0"/>
              </a:rPr>
              <a:t> </a:t>
            </a:r>
          </a:p>
          <a:p>
            <a:pPr algn="ctr">
              <a:lnSpc>
                <a:spcPct val="120000"/>
              </a:lnSpc>
            </a:pPr>
            <a:r>
              <a:rPr lang="en-US" sz="4000" b="1">
                <a:solidFill>
                  <a:schemeClr val="bg2"/>
                </a:solidFill>
                <a:ea typeface="Inter" panose="020B0604020202020204" charset="0"/>
                <a:cs typeface="Inter" panose="020B0604020202020204" charset="0"/>
              </a:rPr>
              <a:t>Tối ưu hóa quy trình quản trị nhân sự</a:t>
            </a:r>
            <a:endParaRPr lang="en-VN" sz="4000" b="1" dirty="0">
              <a:solidFill>
                <a:schemeClr val="bg2"/>
              </a:solidFill>
              <a:ea typeface="Inter" panose="020B0604020202020204" charset="0"/>
              <a:cs typeface="Inter" panose="020B0604020202020204" charset="0"/>
            </a:endParaRPr>
          </a:p>
        </p:txBody>
      </p:sp>
      <p:sp>
        <p:nvSpPr>
          <p:cNvPr id="14" name="TextBox 13">
            <a:extLst>
              <a:ext uri="{FF2B5EF4-FFF2-40B4-BE49-F238E27FC236}">
                <a16:creationId xmlns:a16="http://schemas.microsoft.com/office/drawing/2014/main" id="{C58B3744-D8B9-2947-9EBF-48E0C465D7C9}"/>
              </a:ext>
            </a:extLst>
          </p:cNvPr>
          <p:cNvSpPr txBox="1"/>
          <p:nvPr/>
        </p:nvSpPr>
        <p:spPr>
          <a:xfrm>
            <a:off x="9583579" y="6250779"/>
            <a:ext cx="3345788" cy="369332"/>
          </a:xfrm>
          <a:prstGeom prst="rect">
            <a:avLst/>
          </a:prstGeom>
          <a:noFill/>
        </p:spPr>
        <p:txBody>
          <a:bodyPr wrap="none" rtlCol="0">
            <a:spAutoFit/>
          </a:bodyPr>
          <a:lstStyle/>
          <a:p>
            <a:r>
              <a:rPr lang="en-US">
                <a:solidFill>
                  <a:schemeClr val="tx1">
                    <a:lumMod val="50000"/>
                    <a:lumOff val="50000"/>
                  </a:schemeClr>
                </a:solidFill>
                <a:latin typeface="Inter" panose="020B0502030000000004" pitchFamily="34" charset="0"/>
                <a:ea typeface="Inter" panose="020B0502030000000004" pitchFamily="34" charset="0"/>
              </a:rPr>
              <a:t>Hà Nội, Tháng 1/2026            </a:t>
            </a:r>
            <a:endParaRPr lang="en-VN" dirty="0">
              <a:solidFill>
                <a:schemeClr val="tx1">
                  <a:lumMod val="50000"/>
                  <a:lumOff val="50000"/>
                </a:schemeClr>
              </a:solidFill>
              <a:latin typeface="Inter" panose="020B0502030000000004" pitchFamily="34" charset="0"/>
              <a:ea typeface="Inter" panose="020B05020300000000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636" y="2175366"/>
            <a:ext cx="2912198" cy="1638111"/>
          </a:xfrm>
          <a:prstGeom prst="rect">
            <a:avLst/>
          </a:prstGeom>
        </p:spPr>
      </p:pic>
      <p:sp>
        <p:nvSpPr>
          <p:cNvPr id="9" name="Rectangle 8"/>
          <p:cNvSpPr/>
          <p:nvPr/>
        </p:nvSpPr>
        <p:spPr>
          <a:xfrm>
            <a:off x="4712532" y="2264467"/>
            <a:ext cx="3340466" cy="369332"/>
          </a:xfrm>
          <a:prstGeom prst="rect">
            <a:avLst/>
          </a:prstGeom>
        </p:spPr>
        <p:txBody>
          <a:bodyPr wrap="none">
            <a:spAutoFit/>
          </a:bodyPr>
          <a:lstStyle/>
          <a:p>
            <a:r>
              <a:rPr lang="en-US"/>
              <a:t>Nhanh chóng – Pháp lý – Bảo mật</a:t>
            </a:r>
          </a:p>
        </p:txBody>
      </p:sp>
      <p:pic>
        <p:nvPicPr>
          <p:cNvPr id="10" name="Picture 9"/>
          <p:cNvPicPr>
            <a:picLocks noChangeAspect="1"/>
          </p:cNvPicPr>
          <p:nvPr/>
        </p:nvPicPr>
        <p:blipFill>
          <a:blip r:embed="rId3"/>
          <a:stretch>
            <a:fillRect/>
          </a:stretch>
        </p:blipFill>
        <p:spPr>
          <a:xfrm>
            <a:off x="112164" y="2710137"/>
            <a:ext cx="8220650" cy="3725308"/>
          </a:xfrm>
          <a:prstGeom prst="rect">
            <a:avLst/>
          </a:prstGeom>
        </p:spPr>
      </p:pic>
      <p:sp>
        <p:nvSpPr>
          <p:cNvPr id="15" name="Triangle 6">
            <a:extLst>
              <a:ext uri="{FF2B5EF4-FFF2-40B4-BE49-F238E27FC236}">
                <a16:creationId xmlns:a16="http://schemas.microsoft.com/office/drawing/2014/main" id="{FC3479CC-C49E-884D-84DE-050841CAFB1A}"/>
              </a:ext>
            </a:extLst>
          </p:cNvPr>
          <p:cNvSpPr/>
          <p:nvPr/>
        </p:nvSpPr>
        <p:spPr>
          <a:xfrm>
            <a:off x="7929329" y="5496544"/>
            <a:ext cx="1897307" cy="1635377"/>
          </a:xfrm>
          <a:prstGeom prst="triangle">
            <a:avLst/>
          </a:prstGeom>
          <a:solidFill>
            <a:srgbClr val="FF0000"/>
          </a:solidFill>
          <a:ln w="3810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65389180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a:ln w="12700">
              <a:solidFill>
                <a:srgbClr val="000000"/>
              </a:solidFill>
            </a:ln>
          </p:spPr>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sp>
        <p:nvSpPr>
          <p:cNvPr id="6" name="TextBox 6"/>
          <p:cNvSpPr txBox="1"/>
          <p:nvPr/>
        </p:nvSpPr>
        <p:spPr>
          <a:xfrm>
            <a:off x="68483" y="63109"/>
            <a:ext cx="10877684" cy="436017"/>
          </a:xfrm>
          <a:prstGeom prst="rect">
            <a:avLst/>
          </a:prstGeom>
        </p:spPr>
        <p:txBody>
          <a:bodyPr wrap="square" lIns="0" tIns="0" rIns="0" bIns="0" rtlCol="0" anchor="t">
            <a:spAutoFit/>
          </a:bodyPr>
          <a:lstStyle/>
          <a:p>
            <a:pPr>
              <a:lnSpc>
                <a:spcPts val="3372"/>
              </a:lnSpc>
            </a:pPr>
            <a:r>
              <a:rPr lang="en-US" sz="2400" b="1">
                <a:solidFill>
                  <a:srgbClr val="FF0000"/>
                </a:solidFill>
                <a:latin typeface="Times" panose="02020603050405020304" pitchFamily="18" charset="0"/>
                <a:ea typeface="Montserrat Bold"/>
                <a:cs typeface="Times" panose="02020603050405020304" pitchFamily="18" charset="0"/>
                <a:sym typeface="Montserrat Bold"/>
              </a:rPr>
              <a:t>9.1. GIẢI PHÁP TỐI ƯU CỦA VIETTEL DÀNH CHO HỢP ĐỒNG LAO ĐỘNG</a:t>
            </a:r>
            <a:endParaRPr lang="en-US" sz="2400" b="1" dirty="0">
              <a:solidFill>
                <a:srgbClr val="FF0000"/>
              </a:solidFill>
              <a:latin typeface="Times" panose="02020603050405020304" pitchFamily="18" charset="0"/>
              <a:ea typeface="Montserrat Bold"/>
              <a:cs typeface="Times" panose="02020603050405020304" pitchFamily="18" charset="0"/>
              <a:sym typeface="Montserrat Bold"/>
            </a:endParaRPr>
          </a:p>
        </p:txBody>
      </p:sp>
      <p:sp>
        <p:nvSpPr>
          <p:cNvPr id="7" name="TextBox 7"/>
          <p:cNvSpPr txBox="1"/>
          <p:nvPr/>
        </p:nvSpPr>
        <p:spPr>
          <a:xfrm>
            <a:off x="678319" y="757153"/>
            <a:ext cx="9493538" cy="1038746"/>
          </a:xfrm>
          <a:prstGeom prst="rect">
            <a:avLst/>
          </a:prstGeom>
        </p:spPr>
        <p:txBody>
          <a:bodyPr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Nhận thấy nhu cầu thực tế của các doanh nghiệp lớn, Viettel cung cấp giải pháp ký hợp đồng lao động điện tử với các tính năng tối ưu: </a:t>
            </a:r>
          </a:p>
          <a:p>
            <a:pPr algn="ctr">
              <a:lnSpc>
                <a:spcPts val="2714"/>
              </a:lnSpc>
            </a:pPr>
            <a:r>
              <a:rPr lang="en-US" sz="1600" b="1">
                <a:solidFill>
                  <a:schemeClr val="bg2"/>
                </a:solidFill>
                <a:latin typeface="Times" panose="02020603050405020304" pitchFamily="18" charset="0"/>
                <a:ea typeface="Arimo"/>
                <a:cs typeface="Times" panose="02020603050405020304" pitchFamily="18" charset="0"/>
                <a:sym typeface="Arimo"/>
              </a:rPr>
              <a:t>LẬP VÀ KÝ THEO LÔ SỐ LƯỢNG LỚN</a:t>
            </a:r>
          </a:p>
        </p:txBody>
      </p:sp>
      <p:sp>
        <p:nvSpPr>
          <p:cNvPr id="8" name="TextBox 8"/>
          <p:cNvSpPr txBox="1"/>
          <p:nvPr/>
        </p:nvSpPr>
        <p:spPr>
          <a:xfrm>
            <a:off x="566481" y="1992443"/>
            <a:ext cx="3566915" cy="320601"/>
          </a:xfrm>
          <a:prstGeom prst="rect">
            <a:avLst/>
          </a:prstGeom>
        </p:spPr>
        <p:txBody>
          <a:bodyPr wrap="square" lIns="0" tIns="0" rIns="0" bIns="0" rtlCol="0" anchor="t">
            <a:spAutoFit/>
          </a:bodyPr>
          <a:lstStyle/>
          <a:p>
            <a:pPr>
              <a:lnSpc>
                <a:spcPts val="2458"/>
              </a:lnSpc>
            </a:pPr>
            <a:r>
              <a:rPr lang="en-US" sz="1600" b="1">
                <a:latin typeface="Times" panose="02020603050405020304" pitchFamily="18" charset="0"/>
                <a:ea typeface="Montserrat Bold"/>
                <a:cs typeface="Times" panose="02020603050405020304" pitchFamily="18" charset="0"/>
                <a:sym typeface="Montserrat Bold"/>
              </a:rPr>
              <a:t>Thực Tế Doanh Nghiệp</a:t>
            </a:r>
          </a:p>
        </p:txBody>
      </p:sp>
      <p:sp>
        <p:nvSpPr>
          <p:cNvPr id="9" name="TextBox 9"/>
          <p:cNvSpPr txBox="1"/>
          <p:nvPr/>
        </p:nvSpPr>
        <p:spPr>
          <a:xfrm>
            <a:off x="547885" y="2342160"/>
            <a:ext cx="5355765" cy="1038746"/>
          </a:xfrm>
          <a:prstGeom prst="rect">
            <a:avLst/>
          </a:prstGeom>
        </p:spPr>
        <p:txBody>
          <a:bodyPr wrap="square" lIns="0" tIns="0" rIns="0" bIns="0" rtlCol="0" anchor="t">
            <a:spAutoFit/>
          </a:bodyPr>
          <a:lstStyle/>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Tuyển dụng hàng trăm – hàng nghìn lao động mỗi ngày.</a:t>
            </a:r>
          </a:p>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Ký mới, ký lại, gia hạn hợp đồng định kỳ với số lượng lớn mỗi năm.</a:t>
            </a:r>
          </a:p>
        </p:txBody>
      </p:sp>
      <p:sp>
        <p:nvSpPr>
          <p:cNvPr id="11" name="TextBox 11"/>
          <p:cNvSpPr txBox="1"/>
          <p:nvPr/>
        </p:nvSpPr>
        <p:spPr>
          <a:xfrm>
            <a:off x="6549726" y="1937452"/>
            <a:ext cx="3566915" cy="320601"/>
          </a:xfrm>
          <a:prstGeom prst="rect">
            <a:avLst/>
          </a:prstGeom>
        </p:spPr>
        <p:txBody>
          <a:bodyPr wrap="square" lIns="0" tIns="0" rIns="0" bIns="0" rtlCol="0" anchor="t">
            <a:spAutoFit/>
          </a:bodyPr>
          <a:lstStyle/>
          <a:p>
            <a:pPr>
              <a:lnSpc>
                <a:spcPts val="2458"/>
              </a:lnSpc>
            </a:pPr>
            <a:r>
              <a:rPr lang="en-US" sz="1600" b="1">
                <a:latin typeface="Times" panose="02020603050405020304" pitchFamily="18" charset="0"/>
                <a:ea typeface="Montserrat Bold"/>
                <a:cs typeface="Times" panose="02020603050405020304" pitchFamily="18" charset="0"/>
                <a:sym typeface="Montserrat Bold"/>
              </a:rPr>
              <a:t>Giải Pháp Viettel Ưu Việt</a:t>
            </a:r>
          </a:p>
        </p:txBody>
      </p:sp>
      <p:sp>
        <p:nvSpPr>
          <p:cNvPr id="12" name="TextBox 12"/>
          <p:cNvSpPr txBox="1"/>
          <p:nvPr/>
        </p:nvSpPr>
        <p:spPr>
          <a:xfrm>
            <a:off x="6311751" y="2301472"/>
            <a:ext cx="5692568" cy="1384995"/>
          </a:xfrm>
          <a:prstGeom prst="rect">
            <a:avLst/>
          </a:prstGeom>
        </p:spPr>
        <p:txBody>
          <a:bodyPr lIns="0" tIns="0" rIns="0" bIns="0" rtlCol="0" anchor="t">
            <a:spAutoFit/>
          </a:bodyPr>
          <a:lstStyle/>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Tạo </a:t>
            </a:r>
            <a:r>
              <a:rPr lang="en-US" sz="1600" b="1">
                <a:solidFill>
                  <a:srgbClr val="151617"/>
                </a:solidFill>
                <a:latin typeface="Times" panose="02020603050405020304" pitchFamily="18" charset="0"/>
                <a:ea typeface="Arimo Bold"/>
                <a:cs typeface="Times" panose="02020603050405020304" pitchFamily="18" charset="0"/>
                <a:sym typeface="Arimo Bold"/>
              </a:rPr>
              <a:t>mẫu hợp đồng chuẩn</a:t>
            </a:r>
            <a:r>
              <a:rPr lang="en-US" sz="1600">
                <a:solidFill>
                  <a:srgbClr val="151617"/>
                </a:solidFill>
                <a:latin typeface="Times" panose="02020603050405020304" pitchFamily="18" charset="0"/>
                <a:ea typeface="Arimo"/>
                <a:cs typeface="Times" panose="02020603050405020304" pitchFamily="18" charset="0"/>
                <a:sym typeface="Arimo"/>
              </a:rPr>
              <a:t> và khởi tạo </a:t>
            </a:r>
            <a:r>
              <a:rPr lang="en-US" sz="1600" b="1">
                <a:solidFill>
                  <a:srgbClr val="151617"/>
                </a:solidFill>
                <a:latin typeface="Times" panose="02020603050405020304" pitchFamily="18" charset="0"/>
                <a:ea typeface="Arimo Bold"/>
                <a:cs typeface="Times" panose="02020603050405020304" pitchFamily="18" charset="0"/>
                <a:sym typeface="Arimo Bold"/>
              </a:rPr>
              <a:t>hàng loạt hợp đồng</a:t>
            </a:r>
            <a:r>
              <a:rPr lang="en-US" sz="1600">
                <a:solidFill>
                  <a:srgbClr val="151617"/>
                </a:solidFill>
                <a:latin typeface="Times" panose="02020603050405020304" pitchFamily="18" charset="0"/>
                <a:ea typeface="Arimo"/>
                <a:cs typeface="Times" panose="02020603050405020304" pitchFamily="18" charset="0"/>
                <a:sym typeface="Arimo"/>
              </a:rPr>
              <a:t> cùng lúc.</a:t>
            </a:r>
          </a:p>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Ký số </a:t>
            </a:r>
            <a:r>
              <a:rPr lang="en-US" sz="1600" b="1">
                <a:solidFill>
                  <a:srgbClr val="151617"/>
                </a:solidFill>
                <a:latin typeface="Times" panose="02020603050405020304" pitchFamily="18" charset="0"/>
                <a:ea typeface="Arimo Bold"/>
                <a:cs typeface="Times" panose="02020603050405020304" pitchFamily="18" charset="0"/>
                <a:sym typeface="Arimo Bold"/>
              </a:rPr>
              <a:t>theo lô chỉ với 1 thao tác</a:t>
            </a:r>
            <a:r>
              <a:rPr lang="en-US" sz="1600">
                <a:solidFill>
                  <a:srgbClr val="151617"/>
                </a:solidFill>
                <a:latin typeface="Times" panose="02020603050405020304" pitchFamily="18" charset="0"/>
                <a:ea typeface="Arimo"/>
                <a:cs typeface="Times" panose="02020603050405020304" pitchFamily="18" charset="0"/>
                <a:sym typeface="Arimo"/>
              </a:rPr>
              <a:t>, tiết kiệm đáng kể thời gian và nguồn lực.</a:t>
            </a:r>
          </a:p>
        </p:txBody>
      </p:sp>
      <p:grpSp>
        <p:nvGrpSpPr>
          <p:cNvPr id="14" name="Group 14"/>
          <p:cNvGrpSpPr/>
          <p:nvPr/>
        </p:nvGrpSpPr>
        <p:grpSpPr>
          <a:xfrm>
            <a:off x="6086474" y="1903544"/>
            <a:ext cx="106367" cy="1898396"/>
            <a:chOff x="0" y="0"/>
            <a:chExt cx="38100" cy="5948756"/>
          </a:xfrm>
        </p:grpSpPr>
        <p:sp>
          <p:nvSpPr>
            <p:cNvPr id="15" name="Freeform 15"/>
            <p:cNvSpPr/>
            <p:nvPr/>
          </p:nvSpPr>
          <p:spPr>
            <a:xfrm>
              <a:off x="0" y="0"/>
              <a:ext cx="38100" cy="5948807"/>
            </a:xfrm>
            <a:custGeom>
              <a:avLst/>
              <a:gdLst/>
              <a:ahLst/>
              <a:cxnLst/>
              <a:rect l="l" t="t" r="r" b="b"/>
              <a:pathLst>
                <a:path w="38100" h="5948807">
                  <a:moveTo>
                    <a:pt x="0" y="15240"/>
                  </a:moveTo>
                  <a:cubicBezTo>
                    <a:pt x="0" y="6858"/>
                    <a:pt x="6858" y="0"/>
                    <a:pt x="15240" y="0"/>
                  </a:cubicBezTo>
                  <a:lnTo>
                    <a:pt x="22860" y="0"/>
                  </a:lnTo>
                  <a:cubicBezTo>
                    <a:pt x="31242" y="0"/>
                    <a:pt x="38100" y="6858"/>
                    <a:pt x="38100" y="15240"/>
                  </a:cubicBezTo>
                  <a:lnTo>
                    <a:pt x="38100" y="5933567"/>
                  </a:lnTo>
                  <a:cubicBezTo>
                    <a:pt x="38100" y="5941949"/>
                    <a:pt x="31242" y="5948807"/>
                    <a:pt x="22860" y="5948807"/>
                  </a:cubicBezTo>
                  <a:lnTo>
                    <a:pt x="15240" y="5948807"/>
                  </a:lnTo>
                  <a:cubicBezTo>
                    <a:pt x="6858" y="5948807"/>
                    <a:pt x="0" y="5941949"/>
                    <a:pt x="0" y="5933567"/>
                  </a:cubicBezTo>
                  <a:close/>
                </a:path>
              </a:pathLst>
            </a:custGeom>
            <a:solidFill>
              <a:srgbClr val="000000">
                <a:alpha val="392"/>
              </a:srgbClr>
            </a:solidFill>
            <a:ln w="12700">
              <a:solidFill>
                <a:srgbClr val="C00000"/>
              </a:solidFill>
            </a:ln>
          </p:spPr>
        </p:sp>
      </p:grpSp>
      <p:grpSp>
        <p:nvGrpSpPr>
          <p:cNvPr id="20" name="Group 20"/>
          <p:cNvGrpSpPr/>
          <p:nvPr/>
        </p:nvGrpSpPr>
        <p:grpSpPr>
          <a:xfrm>
            <a:off x="512323" y="4157737"/>
            <a:ext cx="5084864" cy="1258786"/>
            <a:chOff x="0" y="0"/>
            <a:chExt cx="10169728" cy="2517572"/>
          </a:xfrm>
        </p:grpSpPr>
        <p:sp>
          <p:nvSpPr>
            <p:cNvPr id="21" name="Freeform 21"/>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22" name="Freeform 22"/>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23" name="TextBox 23"/>
          <p:cNvSpPr txBox="1"/>
          <p:nvPr/>
        </p:nvSpPr>
        <p:spPr>
          <a:xfrm>
            <a:off x="1778698" y="4258823"/>
            <a:ext cx="3583985" cy="307777"/>
          </a:xfrm>
          <a:prstGeom prst="rect">
            <a:avLst/>
          </a:prstGeom>
        </p:spPr>
        <p:txBody>
          <a:bodyPr wrap="square" lIns="0" tIns="0" rIns="0" bIns="0" rtlCol="0" anchor="t">
            <a:spAutoFit/>
          </a:bodyPr>
          <a:lstStyle/>
          <a:p>
            <a:pPr algn="r">
              <a:lnSpc>
                <a:spcPts val="2427"/>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Lập hợp đồng theo mẫu sẵn</a:t>
            </a:r>
          </a:p>
        </p:txBody>
      </p:sp>
      <p:sp>
        <p:nvSpPr>
          <p:cNvPr id="24" name="TextBox 24"/>
          <p:cNvSpPr txBox="1"/>
          <p:nvPr/>
        </p:nvSpPr>
        <p:spPr>
          <a:xfrm>
            <a:off x="690163" y="4628002"/>
            <a:ext cx="4752873" cy="692497"/>
          </a:xfrm>
          <a:prstGeom prst="rect">
            <a:avLst/>
          </a:prstGeom>
        </p:spPr>
        <p:txBody>
          <a:bodyPr lIns="0" tIns="0" rIns="0" bIns="0" rtlCol="0" anchor="t">
            <a:spAutoFit/>
          </a:bodyPr>
          <a:lstStyle/>
          <a:p>
            <a:pPr algn="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Lập hợp đồng bằng cách merge file nhanh chóng, đơn giản.</a:t>
            </a:r>
          </a:p>
        </p:txBody>
      </p:sp>
      <p:grpSp>
        <p:nvGrpSpPr>
          <p:cNvPr id="29" name="Group 29"/>
          <p:cNvGrpSpPr/>
          <p:nvPr/>
        </p:nvGrpSpPr>
        <p:grpSpPr>
          <a:xfrm>
            <a:off x="6476188" y="5610659"/>
            <a:ext cx="5183429" cy="835239"/>
            <a:chOff x="0" y="0"/>
            <a:chExt cx="10169728" cy="2517572"/>
          </a:xfrm>
        </p:grpSpPr>
        <p:sp>
          <p:nvSpPr>
            <p:cNvPr id="30" name="Freeform 30"/>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31" name="Freeform 31"/>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32" name="TextBox 32"/>
          <p:cNvSpPr txBox="1"/>
          <p:nvPr/>
        </p:nvSpPr>
        <p:spPr>
          <a:xfrm>
            <a:off x="6576026" y="5651884"/>
            <a:ext cx="3313597" cy="294953"/>
          </a:xfrm>
          <a:prstGeom prst="rect">
            <a:avLst/>
          </a:prstGeom>
        </p:spPr>
        <p:txBody>
          <a:bodyPr wrap="square" lIns="0" tIns="0" rIns="0" bIns="0" rtlCol="0" anchor="t">
            <a:spAutoFit/>
          </a:bodyPr>
          <a:lstStyle/>
          <a:p>
            <a:pPr>
              <a:lnSpc>
                <a:spcPts val="2342"/>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Chữ Ký Điện Tử Hợp Lệ</a:t>
            </a:r>
          </a:p>
        </p:txBody>
      </p:sp>
      <p:sp>
        <p:nvSpPr>
          <p:cNvPr id="33" name="TextBox 33"/>
          <p:cNvSpPr txBox="1"/>
          <p:nvPr/>
        </p:nvSpPr>
        <p:spPr>
          <a:xfrm>
            <a:off x="6660251" y="5987939"/>
            <a:ext cx="4802710" cy="346249"/>
          </a:xfrm>
          <a:prstGeom prst="rect">
            <a:avLst/>
          </a:prstGeom>
        </p:spPr>
        <p:txBody>
          <a:bodyPr wrap="square"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Đảm bảo giá trị pháp lý độc lập cho từng hợp đồng.</a:t>
            </a:r>
          </a:p>
        </p:txBody>
      </p:sp>
      <p:grpSp>
        <p:nvGrpSpPr>
          <p:cNvPr id="38" name="Group 38"/>
          <p:cNvGrpSpPr/>
          <p:nvPr/>
        </p:nvGrpSpPr>
        <p:grpSpPr>
          <a:xfrm>
            <a:off x="492355" y="5597412"/>
            <a:ext cx="5084864" cy="850606"/>
            <a:chOff x="0" y="0"/>
            <a:chExt cx="10169728" cy="2517572"/>
          </a:xfrm>
        </p:grpSpPr>
        <p:sp>
          <p:nvSpPr>
            <p:cNvPr id="39" name="Freeform 39"/>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40" name="Freeform 40"/>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41" name="TextBox 41"/>
          <p:cNvSpPr txBox="1"/>
          <p:nvPr/>
        </p:nvSpPr>
        <p:spPr>
          <a:xfrm>
            <a:off x="1861722" y="5686324"/>
            <a:ext cx="3569477" cy="243656"/>
          </a:xfrm>
          <a:prstGeom prst="rect">
            <a:avLst/>
          </a:prstGeom>
        </p:spPr>
        <p:txBody>
          <a:bodyPr wrap="square" lIns="0" tIns="0" rIns="0" bIns="0" rtlCol="0" anchor="t">
            <a:spAutoFit/>
          </a:bodyPr>
          <a:lstStyle/>
          <a:p>
            <a:pPr algn="r">
              <a:lnSpc>
                <a:spcPts val="1917"/>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Ký hợp đồng theo lô</a:t>
            </a:r>
          </a:p>
        </p:txBody>
      </p:sp>
      <p:sp>
        <p:nvSpPr>
          <p:cNvPr id="42" name="TextBox 42"/>
          <p:cNvSpPr txBox="1"/>
          <p:nvPr/>
        </p:nvSpPr>
        <p:spPr>
          <a:xfrm>
            <a:off x="678319" y="5961260"/>
            <a:ext cx="4752873" cy="346249"/>
          </a:xfrm>
          <a:prstGeom prst="rect">
            <a:avLst/>
          </a:prstGeom>
        </p:spPr>
        <p:txBody>
          <a:bodyPr lIns="0" tIns="0" rIns="0" bIns="0" rtlCol="0" anchor="t">
            <a:spAutoFit/>
          </a:bodyPr>
          <a:lstStyle/>
          <a:p>
            <a:pPr algn="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Chọn ký từng hợp đồng hoặc 1 lô hoặc tất cả. </a:t>
            </a:r>
          </a:p>
        </p:txBody>
      </p:sp>
      <p:sp>
        <p:nvSpPr>
          <p:cNvPr id="43" name="Right Arrow 42"/>
          <p:cNvSpPr/>
          <p:nvPr/>
        </p:nvSpPr>
        <p:spPr>
          <a:xfrm>
            <a:off x="5798598" y="5849245"/>
            <a:ext cx="594804" cy="2240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Times" panose="02020603050405020304" pitchFamily="18" charset="0"/>
              <a:cs typeface="Times" panose="02020603050405020304" pitchFamily="18" charset="0"/>
            </a:endParaRPr>
          </a:p>
        </p:txBody>
      </p:sp>
      <p:grpSp>
        <p:nvGrpSpPr>
          <p:cNvPr id="50" name="Group 29"/>
          <p:cNvGrpSpPr/>
          <p:nvPr/>
        </p:nvGrpSpPr>
        <p:grpSpPr>
          <a:xfrm>
            <a:off x="6479425" y="4160912"/>
            <a:ext cx="5182064" cy="1252474"/>
            <a:chOff x="0" y="0"/>
            <a:chExt cx="10169728" cy="2517572"/>
          </a:xfrm>
        </p:grpSpPr>
        <p:sp>
          <p:nvSpPr>
            <p:cNvPr id="51" name="Freeform 30"/>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52" name="Freeform 31"/>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53" name="TextBox 32"/>
          <p:cNvSpPr txBox="1"/>
          <p:nvPr/>
        </p:nvSpPr>
        <p:spPr>
          <a:xfrm>
            <a:off x="6584409" y="4335039"/>
            <a:ext cx="4645350" cy="294953"/>
          </a:xfrm>
          <a:prstGeom prst="rect">
            <a:avLst/>
          </a:prstGeom>
        </p:spPr>
        <p:txBody>
          <a:bodyPr wrap="square" lIns="0" tIns="0" rIns="0" bIns="0" rtlCol="0" anchor="t">
            <a:spAutoFit/>
          </a:bodyPr>
          <a:lstStyle/>
          <a:p>
            <a:pPr>
              <a:lnSpc>
                <a:spcPts val="2342"/>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Mã định danh riêng cho từng hợp đồng </a:t>
            </a:r>
          </a:p>
        </p:txBody>
      </p:sp>
      <p:sp>
        <p:nvSpPr>
          <p:cNvPr id="54" name="TextBox 33"/>
          <p:cNvSpPr txBox="1"/>
          <p:nvPr/>
        </p:nvSpPr>
        <p:spPr>
          <a:xfrm>
            <a:off x="6668635" y="4671094"/>
            <a:ext cx="4197138" cy="692497"/>
          </a:xfrm>
          <a:prstGeom prst="rect">
            <a:avLst/>
          </a:prstGeom>
        </p:spPr>
        <p:txBody>
          <a:bodyPr wrap="square"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Đảm bảo giá trị pháp lý độc lập cho từng hợp đồng.</a:t>
            </a:r>
          </a:p>
        </p:txBody>
      </p:sp>
      <p:sp>
        <p:nvSpPr>
          <p:cNvPr id="55" name="Right Arrow 54"/>
          <p:cNvSpPr/>
          <p:nvPr/>
        </p:nvSpPr>
        <p:spPr>
          <a:xfrm>
            <a:off x="5716947" y="4651571"/>
            <a:ext cx="594804" cy="2240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Times" panose="02020603050405020304" pitchFamily="18" charset="0"/>
              <a:cs typeface="Times" panose="02020603050405020304" pitchFamily="18" charset="0"/>
            </a:endParaRPr>
          </a:p>
        </p:txBody>
      </p:sp>
      <p:sp>
        <p:nvSpPr>
          <p:cNvPr id="56" name="object 3">
            <a:extLst>
              <a:ext uri="{FF2B5EF4-FFF2-40B4-BE49-F238E27FC236}">
                <a16:creationId xmlns:a16="http://schemas.microsoft.com/office/drawing/2014/main" id="{A9D58628-F90E-17CA-6B86-5B673E0205DB}"/>
              </a:ext>
            </a:extLst>
          </p:cNvPr>
          <p:cNvSpPr/>
          <p:nvPr/>
        </p:nvSpPr>
        <p:spPr>
          <a:xfrm>
            <a:off x="68483" y="68259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76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a:ln w="12700">
              <a:solidFill>
                <a:srgbClr val="000000"/>
              </a:solidFill>
            </a:ln>
          </p:spPr>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sp>
        <p:nvSpPr>
          <p:cNvPr id="7" name="TextBox 7"/>
          <p:cNvSpPr txBox="1"/>
          <p:nvPr/>
        </p:nvSpPr>
        <p:spPr>
          <a:xfrm>
            <a:off x="547885" y="1058761"/>
            <a:ext cx="9493538" cy="307777"/>
          </a:xfrm>
          <a:prstGeom prst="rect">
            <a:avLst/>
          </a:prstGeom>
        </p:spPr>
        <p:txBody>
          <a:bodyPr lIns="0" tIns="0" rIns="0" bIns="0" rtlCol="0" anchor="t">
            <a:spAutoFit/>
          </a:bodyPr>
          <a:lstStyle/>
          <a:p>
            <a:pPr algn="ctr">
              <a:lnSpc>
                <a:spcPts val="2714"/>
              </a:lnSpc>
            </a:pPr>
            <a:r>
              <a:rPr lang="en-US" sz="1600" b="1">
                <a:solidFill>
                  <a:schemeClr val="bg2"/>
                </a:solidFill>
                <a:latin typeface="Times" panose="02020603050405020304" pitchFamily="18" charset="0"/>
                <a:ea typeface="Arimo"/>
                <a:cs typeface="Times" panose="02020603050405020304" pitchFamily="18" charset="0"/>
                <a:sym typeface="Arimo"/>
              </a:rPr>
              <a:t>BẢO MẬT 2 LỚP CẢ NGƯỜI DÙNG VÀ NGƯỜI LAO ĐỘNG</a:t>
            </a:r>
          </a:p>
        </p:txBody>
      </p:sp>
      <p:sp>
        <p:nvSpPr>
          <p:cNvPr id="8" name="TextBox 8"/>
          <p:cNvSpPr txBox="1"/>
          <p:nvPr/>
        </p:nvSpPr>
        <p:spPr>
          <a:xfrm>
            <a:off x="566481" y="1992443"/>
            <a:ext cx="3566915" cy="320601"/>
          </a:xfrm>
          <a:prstGeom prst="rect">
            <a:avLst/>
          </a:prstGeom>
        </p:spPr>
        <p:txBody>
          <a:bodyPr wrap="square" lIns="0" tIns="0" rIns="0" bIns="0" rtlCol="0" anchor="t">
            <a:spAutoFit/>
          </a:bodyPr>
          <a:lstStyle/>
          <a:p>
            <a:pPr>
              <a:lnSpc>
                <a:spcPts val="2458"/>
              </a:lnSpc>
            </a:pPr>
            <a:r>
              <a:rPr lang="en-US" sz="1600" b="1">
                <a:latin typeface="Times" panose="02020603050405020304" pitchFamily="18" charset="0"/>
                <a:ea typeface="Montserrat Bold"/>
                <a:cs typeface="Times" panose="02020603050405020304" pitchFamily="18" charset="0"/>
                <a:sym typeface="Montserrat Bold"/>
              </a:rPr>
              <a:t>Thực Tế Doanh Nghiệp</a:t>
            </a:r>
          </a:p>
        </p:txBody>
      </p:sp>
      <p:sp>
        <p:nvSpPr>
          <p:cNvPr id="9" name="TextBox 9"/>
          <p:cNvSpPr txBox="1"/>
          <p:nvPr/>
        </p:nvSpPr>
        <p:spPr>
          <a:xfrm>
            <a:off x="547885" y="2342160"/>
            <a:ext cx="5355765" cy="1384995"/>
          </a:xfrm>
          <a:prstGeom prst="rect">
            <a:avLst/>
          </a:prstGeom>
        </p:spPr>
        <p:txBody>
          <a:bodyPr wrap="square" lIns="0" tIns="0" rIns="0" bIns="0" rtlCol="0" anchor="t">
            <a:spAutoFit/>
          </a:bodyPr>
          <a:lstStyle/>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Yêu cầu người dùng của doanh nghiệp cần định danh trước khi sử dụng hệ thống.</a:t>
            </a:r>
          </a:p>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Yêu cầu người lao động định danh đúng mới được xem và ký hợp đồng.</a:t>
            </a:r>
          </a:p>
        </p:txBody>
      </p:sp>
      <p:sp>
        <p:nvSpPr>
          <p:cNvPr id="11" name="TextBox 11"/>
          <p:cNvSpPr txBox="1"/>
          <p:nvPr/>
        </p:nvSpPr>
        <p:spPr>
          <a:xfrm>
            <a:off x="6549726" y="1937452"/>
            <a:ext cx="3566915" cy="320601"/>
          </a:xfrm>
          <a:prstGeom prst="rect">
            <a:avLst/>
          </a:prstGeom>
        </p:spPr>
        <p:txBody>
          <a:bodyPr wrap="square" lIns="0" tIns="0" rIns="0" bIns="0" rtlCol="0" anchor="t">
            <a:spAutoFit/>
          </a:bodyPr>
          <a:lstStyle/>
          <a:p>
            <a:pPr>
              <a:lnSpc>
                <a:spcPts val="2458"/>
              </a:lnSpc>
            </a:pPr>
            <a:r>
              <a:rPr lang="en-US" sz="1600" b="1">
                <a:latin typeface="Times" panose="02020603050405020304" pitchFamily="18" charset="0"/>
                <a:ea typeface="Montserrat Bold"/>
                <a:cs typeface="Times" panose="02020603050405020304" pitchFamily="18" charset="0"/>
                <a:sym typeface="Montserrat Bold"/>
              </a:rPr>
              <a:t>Giải Pháp Viettel Ưu Việt</a:t>
            </a:r>
          </a:p>
        </p:txBody>
      </p:sp>
      <p:sp>
        <p:nvSpPr>
          <p:cNvPr id="12" name="TextBox 12"/>
          <p:cNvSpPr txBox="1"/>
          <p:nvPr/>
        </p:nvSpPr>
        <p:spPr>
          <a:xfrm>
            <a:off x="6311751" y="2301472"/>
            <a:ext cx="5692568" cy="1384995"/>
          </a:xfrm>
          <a:prstGeom prst="rect">
            <a:avLst/>
          </a:prstGeom>
        </p:spPr>
        <p:txBody>
          <a:bodyPr lIns="0" tIns="0" rIns="0" bIns="0" rtlCol="0" anchor="t">
            <a:spAutoFit/>
          </a:bodyPr>
          <a:lstStyle/>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Người dùng phải đăng nhập bằng user/pass được doanh nghiệp cấp + ký xác thực bằng chữ ký số cá nhân.</a:t>
            </a:r>
          </a:p>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Nhận link hợp đồng qua SMS/email, ký chữ ký số trước khi xem và ký hợp đồng.</a:t>
            </a:r>
          </a:p>
        </p:txBody>
      </p:sp>
      <p:grpSp>
        <p:nvGrpSpPr>
          <p:cNvPr id="14" name="Group 14"/>
          <p:cNvGrpSpPr/>
          <p:nvPr/>
        </p:nvGrpSpPr>
        <p:grpSpPr>
          <a:xfrm>
            <a:off x="6086474" y="1903544"/>
            <a:ext cx="106367" cy="1898396"/>
            <a:chOff x="0" y="0"/>
            <a:chExt cx="38100" cy="5948756"/>
          </a:xfrm>
        </p:grpSpPr>
        <p:sp>
          <p:nvSpPr>
            <p:cNvPr id="15" name="Freeform 15"/>
            <p:cNvSpPr/>
            <p:nvPr/>
          </p:nvSpPr>
          <p:spPr>
            <a:xfrm>
              <a:off x="0" y="0"/>
              <a:ext cx="38100" cy="5948807"/>
            </a:xfrm>
            <a:custGeom>
              <a:avLst/>
              <a:gdLst/>
              <a:ahLst/>
              <a:cxnLst/>
              <a:rect l="l" t="t" r="r" b="b"/>
              <a:pathLst>
                <a:path w="38100" h="5948807">
                  <a:moveTo>
                    <a:pt x="0" y="15240"/>
                  </a:moveTo>
                  <a:cubicBezTo>
                    <a:pt x="0" y="6858"/>
                    <a:pt x="6858" y="0"/>
                    <a:pt x="15240" y="0"/>
                  </a:cubicBezTo>
                  <a:lnTo>
                    <a:pt x="22860" y="0"/>
                  </a:lnTo>
                  <a:cubicBezTo>
                    <a:pt x="31242" y="0"/>
                    <a:pt x="38100" y="6858"/>
                    <a:pt x="38100" y="15240"/>
                  </a:cubicBezTo>
                  <a:lnTo>
                    <a:pt x="38100" y="5933567"/>
                  </a:lnTo>
                  <a:cubicBezTo>
                    <a:pt x="38100" y="5941949"/>
                    <a:pt x="31242" y="5948807"/>
                    <a:pt x="22860" y="5948807"/>
                  </a:cubicBezTo>
                  <a:lnTo>
                    <a:pt x="15240" y="5948807"/>
                  </a:lnTo>
                  <a:cubicBezTo>
                    <a:pt x="6858" y="5948807"/>
                    <a:pt x="0" y="5941949"/>
                    <a:pt x="0" y="5933567"/>
                  </a:cubicBezTo>
                  <a:close/>
                </a:path>
              </a:pathLst>
            </a:custGeom>
            <a:solidFill>
              <a:srgbClr val="000000">
                <a:alpha val="392"/>
              </a:srgbClr>
            </a:solidFill>
            <a:ln w="12700">
              <a:solidFill>
                <a:srgbClr val="C00000"/>
              </a:solidFill>
            </a:ln>
          </p:spPr>
        </p:sp>
      </p:grpSp>
      <p:grpSp>
        <p:nvGrpSpPr>
          <p:cNvPr id="20" name="Group 20"/>
          <p:cNvGrpSpPr/>
          <p:nvPr/>
        </p:nvGrpSpPr>
        <p:grpSpPr>
          <a:xfrm>
            <a:off x="512323" y="4157737"/>
            <a:ext cx="5084864" cy="1258786"/>
            <a:chOff x="0" y="0"/>
            <a:chExt cx="10169728" cy="2517572"/>
          </a:xfrm>
        </p:grpSpPr>
        <p:sp>
          <p:nvSpPr>
            <p:cNvPr id="21" name="Freeform 21"/>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22" name="Freeform 22"/>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23" name="TextBox 23"/>
          <p:cNvSpPr txBox="1"/>
          <p:nvPr/>
        </p:nvSpPr>
        <p:spPr>
          <a:xfrm>
            <a:off x="539225" y="4258823"/>
            <a:ext cx="4961191" cy="307777"/>
          </a:xfrm>
          <a:prstGeom prst="rect">
            <a:avLst/>
          </a:prstGeom>
        </p:spPr>
        <p:txBody>
          <a:bodyPr wrap="square" lIns="0" tIns="0" rIns="0" bIns="0" rtlCol="0" anchor="t">
            <a:spAutoFit/>
          </a:bodyPr>
          <a:lstStyle/>
          <a:p>
            <a:pPr algn="r">
              <a:lnSpc>
                <a:spcPts val="2427"/>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Cấu hình IP được phép đăng nhập </a:t>
            </a:r>
          </a:p>
        </p:txBody>
      </p:sp>
      <p:sp>
        <p:nvSpPr>
          <p:cNvPr id="24" name="TextBox 24"/>
          <p:cNvSpPr txBox="1"/>
          <p:nvPr/>
        </p:nvSpPr>
        <p:spPr>
          <a:xfrm>
            <a:off x="747543" y="4594822"/>
            <a:ext cx="4752873" cy="346249"/>
          </a:xfrm>
          <a:prstGeom prst="rect">
            <a:avLst/>
          </a:prstGeom>
        </p:spPr>
        <p:txBody>
          <a:bodyPr lIns="0" tIns="0" rIns="0" bIns="0" rtlCol="0" anchor="t">
            <a:spAutoFit/>
          </a:bodyPr>
          <a:lstStyle/>
          <a:p>
            <a:pPr algn="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Chỉ IP trong dải cho phép mới đăng nhập được hệ thống. </a:t>
            </a:r>
          </a:p>
        </p:txBody>
      </p:sp>
      <p:grpSp>
        <p:nvGrpSpPr>
          <p:cNvPr id="29" name="Group 29"/>
          <p:cNvGrpSpPr/>
          <p:nvPr/>
        </p:nvGrpSpPr>
        <p:grpSpPr>
          <a:xfrm>
            <a:off x="6472952" y="5413385"/>
            <a:ext cx="4478036" cy="1348275"/>
            <a:chOff x="0" y="0"/>
            <a:chExt cx="10169728" cy="2517572"/>
          </a:xfrm>
        </p:grpSpPr>
        <p:sp>
          <p:nvSpPr>
            <p:cNvPr id="30" name="Freeform 30"/>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31" name="Freeform 31"/>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32" name="TextBox 32"/>
          <p:cNvSpPr txBox="1"/>
          <p:nvPr/>
        </p:nvSpPr>
        <p:spPr>
          <a:xfrm>
            <a:off x="6574137" y="5452080"/>
            <a:ext cx="3313597" cy="294953"/>
          </a:xfrm>
          <a:prstGeom prst="rect">
            <a:avLst/>
          </a:prstGeom>
        </p:spPr>
        <p:txBody>
          <a:bodyPr wrap="square" lIns="0" tIns="0" rIns="0" bIns="0" rtlCol="0" anchor="t">
            <a:spAutoFit/>
          </a:bodyPr>
          <a:lstStyle/>
          <a:p>
            <a:pPr>
              <a:lnSpc>
                <a:spcPts val="2342"/>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Chữ Ký Điện Tử Hợp Lệ</a:t>
            </a:r>
          </a:p>
        </p:txBody>
      </p:sp>
      <p:sp>
        <p:nvSpPr>
          <p:cNvPr id="33" name="TextBox 33"/>
          <p:cNvSpPr txBox="1"/>
          <p:nvPr/>
        </p:nvSpPr>
        <p:spPr>
          <a:xfrm>
            <a:off x="6658362" y="5788135"/>
            <a:ext cx="4199027" cy="692497"/>
          </a:xfrm>
          <a:prstGeom prst="rect">
            <a:avLst/>
          </a:prstGeom>
        </p:spPr>
        <p:txBody>
          <a:bodyPr wrap="square"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Đảm bảo tính chống chối bỏ của tất cả người tham gia vào luồng ký hợp đồng. </a:t>
            </a:r>
          </a:p>
        </p:txBody>
      </p:sp>
      <p:grpSp>
        <p:nvGrpSpPr>
          <p:cNvPr id="38" name="Group 38"/>
          <p:cNvGrpSpPr/>
          <p:nvPr/>
        </p:nvGrpSpPr>
        <p:grpSpPr>
          <a:xfrm>
            <a:off x="492355" y="5511297"/>
            <a:ext cx="5084864" cy="1253487"/>
            <a:chOff x="0" y="0"/>
            <a:chExt cx="10169728" cy="2517572"/>
          </a:xfrm>
        </p:grpSpPr>
        <p:sp>
          <p:nvSpPr>
            <p:cNvPr id="39" name="Freeform 39"/>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40" name="Freeform 40"/>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41" name="TextBox 41"/>
          <p:cNvSpPr txBox="1"/>
          <p:nvPr/>
        </p:nvSpPr>
        <p:spPr>
          <a:xfrm>
            <a:off x="547886" y="5686324"/>
            <a:ext cx="4883314" cy="243656"/>
          </a:xfrm>
          <a:prstGeom prst="rect">
            <a:avLst/>
          </a:prstGeom>
        </p:spPr>
        <p:txBody>
          <a:bodyPr wrap="square" lIns="0" tIns="0" rIns="0" bIns="0" rtlCol="0" anchor="t">
            <a:spAutoFit/>
          </a:bodyPr>
          <a:lstStyle/>
          <a:p>
            <a:pPr algn="r">
              <a:lnSpc>
                <a:spcPts val="1917"/>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Ký số trước khi sử dụng</a:t>
            </a:r>
          </a:p>
        </p:txBody>
      </p:sp>
      <p:sp>
        <p:nvSpPr>
          <p:cNvPr id="42" name="TextBox 42"/>
          <p:cNvSpPr txBox="1"/>
          <p:nvPr/>
        </p:nvSpPr>
        <p:spPr>
          <a:xfrm>
            <a:off x="678319" y="5961260"/>
            <a:ext cx="4752873" cy="692497"/>
          </a:xfrm>
          <a:prstGeom prst="rect">
            <a:avLst/>
          </a:prstGeom>
        </p:spPr>
        <p:txBody>
          <a:bodyPr lIns="0" tIns="0" rIns="0" bIns="0" rtlCol="0" anchor="t">
            <a:spAutoFit/>
          </a:bodyPr>
          <a:lstStyle/>
          <a:p>
            <a:pPr algn="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Sử dụng chữ ký số định danh chính xác từng người dùng và từng người lao động. </a:t>
            </a:r>
          </a:p>
        </p:txBody>
      </p:sp>
      <p:sp>
        <p:nvSpPr>
          <p:cNvPr id="43" name="Right Arrow 42"/>
          <p:cNvSpPr/>
          <p:nvPr/>
        </p:nvSpPr>
        <p:spPr>
          <a:xfrm>
            <a:off x="5798598" y="5849245"/>
            <a:ext cx="594804" cy="2240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Times" panose="02020603050405020304" pitchFamily="18" charset="0"/>
              <a:cs typeface="Times" panose="02020603050405020304" pitchFamily="18" charset="0"/>
            </a:endParaRPr>
          </a:p>
        </p:txBody>
      </p:sp>
      <p:grpSp>
        <p:nvGrpSpPr>
          <p:cNvPr id="50" name="Group 29"/>
          <p:cNvGrpSpPr/>
          <p:nvPr/>
        </p:nvGrpSpPr>
        <p:grpSpPr>
          <a:xfrm>
            <a:off x="6471041" y="4188636"/>
            <a:ext cx="4495266" cy="1126474"/>
            <a:chOff x="0" y="0"/>
            <a:chExt cx="10169728" cy="2517572"/>
          </a:xfrm>
        </p:grpSpPr>
        <p:sp>
          <p:nvSpPr>
            <p:cNvPr id="51" name="Freeform 30"/>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52" name="Freeform 31"/>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53" name="TextBox 32"/>
          <p:cNvSpPr txBox="1"/>
          <p:nvPr/>
        </p:nvSpPr>
        <p:spPr>
          <a:xfrm>
            <a:off x="6576025" y="4236763"/>
            <a:ext cx="4645350" cy="294953"/>
          </a:xfrm>
          <a:prstGeom prst="rect">
            <a:avLst/>
          </a:prstGeom>
        </p:spPr>
        <p:txBody>
          <a:bodyPr wrap="square" lIns="0" tIns="0" rIns="0" bIns="0" rtlCol="0" anchor="t">
            <a:spAutoFit/>
          </a:bodyPr>
          <a:lstStyle/>
          <a:p>
            <a:pPr>
              <a:lnSpc>
                <a:spcPts val="2342"/>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Định danh từng user</a:t>
            </a:r>
          </a:p>
        </p:txBody>
      </p:sp>
      <p:sp>
        <p:nvSpPr>
          <p:cNvPr id="54" name="TextBox 33"/>
          <p:cNvSpPr txBox="1"/>
          <p:nvPr/>
        </p:nvSpPr>
        <p:spPr>
          <a:xfrm>
            <a:off x="6660251" y="4572818"/>
            <a:ext cx="4197138" cy="346249"/>
          </a:xfrm>
          <a:prstGeom prst="rect">
            <a:avLst/>
          </a:prstGeom>
        </p:spPr>
        <p:txBody>
          <a:bodyPr wrap="square"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Đảm bảo tính bảo mật cao nhất cho hệ thống.</a:t>
            </a:r>
          </a:p>
        </p:txBody>
      </p:sp>
      <p:sp>
        <p:nvSpPr>
          <p:cNvPr id="55" name="Right Arrow 54"/>
          <p:cNvSpPr/>
          <p:nvPr/>
        </p:nvSpPr>
        <p:spPr>
          <a:xfrm>
            <a:off x="5716947" y="4651571"/>
            <a:ext cx="594804" cy="2240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Times" panose="02020603050405020304" pitchFamily="18" charset="0"/>
              <a:cs typeface="Times" panose="02020603050405020304" pitchFamily="18" charset="0"/>
            </a:endParaRPr>
          </a:p>
        </p:txBody>
      </p:sp>
      <p:sp>
        <p:nvSpPr>
          <p:cNvPr id="44" name="TextBox 6"/>
          <p:cNvSpPr txBox="1"/>
          <p:nvPr/>
        </p:nvSpPr>
        <p:spPr>
          <a:xfrm>
            <a:off x="68483" y="63109"/>
            <a:ext cx="10877684" cy="399148"/>
          </a:xfrm>
          <a:prstGeom prst="rect">
            <a:avLst/>
          </a:prstGeom>
        </p:spPr>
        <p:txBody>
          <a:bodyPr wrap="square" lIns="0" tIns="0" rIns="0" bIns="0" rtlCol="0" anchor="t">
            <a:spAutoFit/>
          </a:bodyPr>
          <a:lstStyle/>
          <a:p>
            <a:pPr>
              <a:lnSpc>
                <a:spcPts val="3372"/>
              </a:lnSpc>
            </a:pPr>
            <a:r>
              <a:rPr lang="en-US" sz="2400" b="1">
                <a:solidFill>
                  <a:srgbClr val="FF0000"/>
                </a:solidFill>
                <a:latin typeface="Times" panose="02020603050405020304" pitchFamily="18" charset="0"/>
                <a:ea typeface="Montserrat Bold"/>
                <a:cs typeface="Times" panose="02020603050405020304" pitchFamily="18" charset="0"/>
                <a:sym typeface="Montserrat Bold"/>
              </a:rPr>
              <a:t>9.2. GIẢI PHÁP TỐI ƯU CỦA VIETTEL DÀNH CHO HỢP ĐỒNG LAO ĐỘNG</a:t>
            </a:r>
            <a:endParaRPr lang="en-US" sz="2400" b="1" dirty="0">
              <a:solidFill>
                <a:srgbClr val="FF0000"/>
              </a:solidFill>
              <a:latin typeface="Times" panose="02020603050405020304" pitchFamily="18" charset="0"/>
              <a:ea typeface="Montserrat Bold"/>
              <a:cs typeface="Times" panose="02020603050405020304" pitchFamily="18" charset="0"/>
              <a:sym typeface="Montserrat Bold"/>
            </a:endParaRPr>
          </a:p>
        </p:txBody>
      </p:sp>
      <p:sp>
        <p:nvSpPr>
          <p:cNvPr id="45" name="object 3">
            <a:extLst>
              <a:ext uri="{FF2B5EF4-FFF2-40B4-BE49-F238E27FC236}">
                <a16:creationId xmlns:a16="http://schemas.microsoft.com/office/drawing/2014/main" id="{A9D58628-F90E-17CA-6B86-5B673E0205DB}"/>
              </a:ext>
            </a:extLst>
          </p:cNvPr>
          <p:cNvSpPr/>
          <p:nvPr/>
        </p:nvSpPr>
        <p:spPr>
          <a:xfrm>
            <a:off x="68483" y="68259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66257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a:ln w="12700">
              <a:solidFill>
                <a:srgbClr val="000000"/>
              </a:solidFill>
            </a:ln>
          </p:spPr>
        </p:sp>
      </p:grpSp>
      <p:grpSp>
        <p:nvGrpSpPr>
          <p:cNvPr id="4" name="Group 4"/>
          <p:cNvGrpSpPr/>
          <p:nvPr/>
        </p:nvGrpSpPr>
        <p:grpSpPr>
          <a:xfrm>
            <a:off x="0"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sp>
        <p:nvSpPr>
          <p:cNvPr id="7" name="TextBox 7"/>
          <p:cNvSpPr txBox="1"/>
          <p:nvPr/>
        </p:nvSpPr>
        <p:spPr>
          <a:xfrm>
            <a:off x="547885" y="1058761"/>
            <a:ext cx="10415582" cy="307777"/>
          </a:xfrm>
          <a:prstGeom prst="rect">
            <a:avLst/>
          </a:prstGeom>
        </p:spPr>
        <p:txBody>
          <a:bodyPr wrap="square" lIns="0" tIns="0" rIns="0" bIns="0" rtlCol="0" anchor="t">
            <a:spAutoFit/>
          </a:bodyPr>
          <a:lstStyle/>
          <a:p>
            <a:pPr algn="ctr">
              <a:lnSpc>
                <a:spcPts val="2714"/>
              </a:lnSpc>
            </a:pPr>
            <a:r>
              <a:rPr lang="en-US" sz="1600" b="1">
                <a:solidFill>
                  <a:schemeClr val="bg2"/>
                </a:solidFill>
                <a:latin typeface="Times" panose="02020603050405020304" pitchFamily="18" charset="0"/>
                <a:ea typeface="Arimo"/>
                <a:cs typeface="Times" panose="02020603050405020304" pitchFamily="18" charset="0"/>
                <a:sym typeface="Arimo"/>
              </a:rPr>
              <a:t>ĐĂNG KÝ CHỮ KÝ SỐ VÀ KÝ SỐ NGAY TRÊN LINK – KHÔNG CÀI APP</a:t>
            </a:r>
          </a:p>
        </p:txBody>
      </p:sp>
      <p:sp>
        <p:nvSpPr>
          <p:cNvPr id="8" name="TextBox 8"/>
          <p:cNvSpPr txBox="1"/>
          <p:nvPr/>
        </p:nvSpPr>
        <p:spPr>
          <a:xfrm>
            <a:off x="566481" y="1992443"/>
            <a:ext cx="3566915" cy="320601"/>
          </a:xfrm>
          <a:prstGeom prst="rect">
            <a:avLst/>
          </a:prstGeom>
        </p:spPr>
        <p:txBody>
          <a:bodyPr wrap="square" lIns="0" tIns="0" rIns="0" bIns="0" rtlCol="0" anchor="t">
            <a:spAutoFit/>
          </a:bodyPr>
          <a:lstStyle/>
          <a:p>
            <a:pPr>
              <a:lnSpc>
                <a:spcPts val="2458"/>
              </a:lnSpc>
            </a:pPr>
            <a:r>
              <a:rPr lang="en-US" sz="1600" b="1">
                <a:latin typeface="Times" panose="02020603050405020304" pitchFamily="18" charset="0"/>
                <a:ea typeface="Montserrat Bold"/>
                <a:cs typeface="Times" panose="02020603050405020304" pitchFamily="18" charset="0"/>
                <a:sym typeface="Montserrat Bold"/>
              </a:rPr>
              <a:t>Thực Tế Doanh Nghiệp</a:t>
            </a:r>
          </a:p>
        </p:txBody>
      </p:sp>
      <p:sp>
        <p:nvSpPr>
          <p:cNvPr id="9" name="TextBox 9"/>
          <p:cNvSpPr txBox="1"/>
          <p:nvPr/>
        </p:nvSpPr>
        <p:spPr>
          <a:xfrm>
            <a:off x="547885" y="2342160"/>
            <a:ext cx="5355765" cy="692497"/>
          </a:xfrm>
          <a:prstGeom prst="rect">
            <a:avLst/>
          </a:prstGeom>
        </p:spPr>
        <p:txBody>
          <a:bodyPr wrap="square" lIns="0" tIns="0" rIns="0" bIns="0" rtlCol="0" anchor="t">
            <a:spAutoFit/>
          </a:bodyPr>
          <a:lstStyle/>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Yêu cầu tính pháp lý cao nhất.</a:t>
            </a:r>
          </a:p>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Yêu cầu tính tiện dụng, dễ sử dụng cho người lao động.</a:t>
            </a:r>
          </a:p>
        </p:txBody>
      </p:sp>
      <p:sp>
        <p:nvSpPr>
          <p:cNvPr id="11" name="TextBox 11"/>
          <p:cNvSpPr txBox="1"/>
          <p:nvPr/>
        </p:nvSpPr>
        <p:spPr>
          <a:xfrm>
            <a:off x="6549726" y="1937452"/>
            <a:ext cx="3566915" cy="320601"/>
          </a:xfrm>
          <a:prstGeom prst="rect">
            <a:avLst/>
          </a:prstGeom>
        </p:spPr>
        <p:txBody>
          <a:bodyPr wrap="square" lIns="0" tIns="0" rIns="0" bIns="0" rtlCol="0" anchor="t">
            <a:spAutoFit/>
          </a:bodyPr>
          <a:lstStyle/>
          <a:p>
            <a:pPr>
              <a:lnSpc>
                <a:spcPts val="2458"/>
              </a:lnSpc>
            </a:pPr>
            <a:r>
              <a:rPr lang="en-US" sz="1600" b="1">
                <a:latin typeface="Times" panose="02020603050405020304" pitchFamily="18" charset="0"/>
                <a:ea typeface="Montserrat Bold"/>
                <a:cs typeface="Times" panose="02020603050405020304" pitchFamily="18" charset="0"/>
                <a:sym typeface="Montserrat Bold"/>
              </a:rPr>
              <a:t>Giải Pháp Viettel Ưu Việt</a:t>
            </a:r>
          </a:p>
        </p:txBody>
      </p:sp>
      <p:sp>
        <p:nvSpPr>
          <p:cNvPr id="12" name="TextBox 12"/>
          <p:cNvSpPr txBox="1"/>
          <p:nvPr/>
        </p:nvSpPr>
        <p:spPr>
          <a:xfrm>
            <a:off x="6192841" y="2351858"/>
            <a:ext cx="5692568" cy="692497"/>
          </a:xfrm>
          <a:prstGeom prst="rect">
            <a:avLst/>
          </a:prstGeom>
        </p:spPr>
        <p:txBody>
          <a:bodyPr lIns="0" tIns="0" rIns="0" bIns="0" rtlCol="0" anchor="t">
            <a:spAutoFit/>
          </a:bodyPr>
          <a:lstStyle/>
          <a:p>
            <a:pPr marL="252622" lvl="1" indent="-126311" algn="just">
              <a:lnSpc>
                <a:spcPts val="2714"/>
              </a:lnSpc>
              <a:buFont typeface="Arial"/>
              <a:buChar char="•"/>
            </a:pPr>
            <a:r>
              <a:rPr lang="en-US" sz="1600">
                <a:solidFill>
                  <a:srgbClr val="151617"/>
                </a:solidFill>
                <a:latin typeface="Times" panose="02020603050405020304" pitchFamily="18" charset="0"/>
                <a:ea typeface="Arimo"/>
                <a:cs typeface="Times" panose="02020603050405020304" pitchFamily="18" charset="0"/>
                <a:sym typeface="Arimo"/>
              </a:rPr>
              <a:t>Nhận link hợp đồng, đăng ký chữ ký số và ký số ngay trên link, không cần cài app. </a:t>
            </a:r>
          </a:p>
        </p:txBody>
      </p:sp>
      <p:grpSp>
        <p:nvGrpSpPr>
          <p:cNvPr id="14" name="Group 14"/>
          <p:cNvGrpSpPr/>
          <p:nvPr/>
        </p:nvGrpSpPr>
        <p:grpSpPr>
          <a:xfrm>
            <a:off x="6086474" y="1903544"/>
            <a:ext cx="106367" cy="1898396"/>
            <a:chOff x="0" y="0"/>
            <a:chExt cx="38100" cy="5948756"/>
          </a:xfrm>
        </p:grpSpPr>
        <p:sp>
          <p:nvSpPr>
            <p:cNvPr id="15" name="Freeform 15"/>
            <p:cNvSpPr/>
            <p:nvPr/>
          </p:nvSpPr>
          <p:spPr>
            <a:xfrm>
              <a:off x="0" y="0"/>
              <a:ext cx="38100" cy="5948807"/>
            </a:xfrm>
            <a:custGeom>
              <a:avLst/>
              <a:gdLst/>
              <a:ahLst/>
              <a:cxnLst/>
              <a:rect l="l" t="t" r="r" b="b"/>
              <a:pathLst>
                <a:path w="38100" h="5948807">
                  <a:moveTo>
                    <a:pt x="0" y="15240"/>
                  </a:moveTo>
                  <a:cubicBezTo>
                    <a:pt x="0" y="6858"/>
                    <a:pt x="6858" y="0"/>
                    <a:pt x="15240" y="0"/>
                  </a:cubicBezTo>
                  <a:lnTo>
                    <a:pt x="22860" y="0"/>
                  </a:lnTo>
                  <a:cubicBezTo>
                    <a:pt x="31242" y="0"/>
                    <a:pt x="38100" y="6858"/>
                    <a:pt x="38100" y="15240"/>
                  </a:cubicBezTo>
                  <a:lnTo>
                    <a:pt x="38100" y="5933567"/>
                  </a:lnTo>
                  <a:cubicBezTo>
                    <a:pt x="38100" y="5941949"/>
                    <a:pt x="31242" y="5948807"/>
                    <a:pt x="22860" y="5948807"/>
                  </a:cubicBezTo>
                  <a:lnTo>
                    <a:pt x="15240" y="5948807"/>
                  </a:lnTo>
                  <a:cubicBezTo>
                    <a:pt x="6858" y="5948807"/>
                    <a:pt x="0" y="5941949"/>
                    <a:pt x="0" y="5933567"/>
                  </a:cubicBezTo>
                  <a:close/>
                </a:path>
              </a:pathLst>
            </a:custGeom>
            <a:solidFill>
              <a:srgbClr val="000000">
                <a:alpha val="392"/>
              </a:srgbClr>
            </a:solidFill>
            <a:ln w="12700">
              <a:solidFill>
                <a:srgbClr val="C00000"/>
              </a:solidFill>
            </a:ln>
          </p:spPr>
        </p:sp>
      </p:grpSp>
      <p:grpSp>
        <p:nvGrpSpPr>
          <p:cNvPr id="20" name="Group 20"/>
          <p:cNvGrpSpPr/>
          <p:nvPr/>
        </p:nvGrpSpPr>
        <p:grpSpPr>
          <a:xfrm>
            <a:off x="512323" y="4157737"/>
            <a:ext cx="5084864" cy="1258786"/>
            <a:chOff x="0" y="0"/>
            <a:chExt cx="10169728" cy="2517572"/>
          </a:xfrm>
        </p:grpSpPr>
        <p:sp>
          <p:nvSpPr>
            <p:cNvPr id="21" name="Freeform 21"/>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22" name="Freeform 22"/>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23" name="TextBox 23"/>
          <p:cNvSpPr txBox="1"/>
          <p:nvPr/>
        </p:nvSpPr>
        <p:spPr>
          <a:xfrm>
            <a:off x="539225" y="4258823"/>
            <a:ext cx="4961191" cy="307777"/>
          </a:xfrm>
          <a:prstGeom prst="rect">
            <a:avLst/>
          </a:prstGeom>
        </p:spPr>
        <p:txBody>
          <a:bodyPr wrap="square" lIns="0" tIns="0" rIns="0" bIns="0" rtlCol="0" anchor="t">
            <a:spAutoFit/>
          </a:bodyPr>
          <a:lstStyle/>
          <a:p>
            <a:pPr algn="r">
              <a:lnSpc>
                <a:spcPts val="2427"/>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Đăng ký chữ ký số đứng quy định</a:t>
            </a:r>
          </a:p>
        </p:txBody>
      </p:sp>
      <p:sp>
        <p:nvSpPr>
          <p:cNvPr id="24" name="TextBox 24"/>
          <p:cNvSpPr txBox="1"/>
          <p:nvPr/>
        </p:nvSpPr>
        <p:spPr>
          <a:xfrm>
            <a:off x="747543" y="4594822"/>
            <a:ext cx="4752873" cy="692497"/>
          </a:xfrm>
          <a:prstGeom prst="rect">
            <a:avLst/>
          </a:prstGeom>
        </p:spPr>
        <p:txBody>
          <a:bodyPr lIns="0" tIns="0" rIns="0" bIns="0" rtlCol="0" anchor="t">
            <a:spAutoFit/>
          </a:bodyPr>
          <a:lstStyle/>
          <a:p>
            <a:pPr algn="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So khớp thông tin CCCD người lao động với dữ liệu C06, hồ sơ pháp lý đầy đủ để tạo chữ ký số</a:t>
            </a:r>
          </a:p>
        </p:txBody>
      </p:sp>
      <p:grpSp>
        <p:nvGrpSpPr>
          <p:cNvPr id="29" name="Group 29"/>
          <p:cNvGrpSpPr/>
          <p:nvPr/>
        </p:nvGrpSpPr>
        <p:grpSpPr>
          <a:xfrm>
            <a:off x="6472952" y="5413385"/>
            <a:ext cx="4478036" cy="1348275"/>
            <a:chOff x="0" y="0"/>
            <a:chExt cx="10169728" cy="2517572"/>
          </a:xfrm>
        </p:grpSpPr>
        <p:sp>
          <p:nvSpPr>
            <p:cNvPr id="30" name="Freeform 30"/>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31" name="Freeform 31"/>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32" name="TextBox 32"/>
          <p:cNvSpPr txBox="1"/>
          <p:nvPr/>
        </p:nvSpPr>
        <p:spPr>
          <a:xfrm>
            <a:off x="6574137" y="5452080"/>
            <a:ext cx="3313597" cy="294953"/>
          </a:xfrm>
          <a:prstGeom prst="rect">
            <a:avLst/>
          </a:prstGeom>
        </p:spPr>
        <p:txBody>
          <a:bodyPr wrap="square" lIns="0" tIns="0" rIns="0" bIns="0" rtlCol="0" anchor="t">
            <a:spAutoFit/>
          </a:bodyPr>
          <a:lstStyle/>
          <a:p>
            <a:pPr>
              <a:lnSpc>
                <a:spcPts val="2342"/>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Tiết kiệm thời gian </a:t>
            </a:r>
          </a:p>
        </p:txBody>
      </p:sp>
      <p:sp>
        <p:nvSpPr>
          <p:cNvPr id="33" name="TextBox 33"/>
          <p:cNvSpPr txBox="1"/>
          <p:nvPr/>
        </p:nvSpPr>
        <p:spPr>
          <a:xfrm>
            <a:off x="6658362" y="5788135"/>
            <a:ext cx="4199027" cy="1038746"/>
          </a:xfrm>
          <a:prstGeom prst="rect">
            <a:avLst/>
          </a:prstGeom>
        </p:spPr>
        <p:txBody>
          <a:bodyPr wrap="square"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Tiết kiệm thời gian của người lao động</a:t>
            </a:r>
          </a:p>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Không tốn dung lượng bộ nhớ điện thoại của người lao động. </a:t>
            </a:r>
          </a:p>
        </p:txBody>
      </p:sp>
      <p:grpSp>
        <p:nvGrpSpPr>
          <p:cNvPr id="38" name="Group 38"/>
          <p:cNvGrpSpPr/>
          <p:nvPr/>
        </p:nvGrpSpPr>
        <p:grpSpPr>
          <a:xfrm>
            <a:off x="492355" y="5511297"/>
            <a:ext cx="5084864" cy="1253487"/>
            <a:chOff x="0" y="0"/>
            <a:chExt cx="10169728" cy="2517572"/>
          </a:xfrm>
        </p:grpSpPr>
        <p:sp>
          <p:nvSpPr>
            <p:cNvPr id="39" name="Freeform 39"/>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40" name="Freeform 40"/>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41" name="TextBox 41"/>
          <p:cNvSpPr txBox="1"/>
          <p:nvPr/>
        </p:nvSpPr>
        <p:spPr>
          <a:xfrm>
            <a:off x="547886" y="5686324"/>
            <a:ext cx="4883314" cy="243656"/>
          </a:xfrm>
          <a:prstGeom prst="rect">
            <a:avLst/>
          </a:prstGeom>
        </p:spPr>
        <p:txBody>
          <a:bodyPr wrap="square" lIns="0" tIns="0" rIns="0" bIns="0" rtlCol="0" anchor="t">
            <a:spAutoFit/>
          </a:bodyPr>
          <a:lstStyle/>
          <a:p>
            <a:pPr algn="r">
              <a:lnSpc>
                <a:spcPts val="1917"/>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Ký số đơn giản </a:t>
            </a:r>
          </a:p>
        </p:txBody>
      </p:sp>
      <p:sp>
        <p:nvSpPr>
          <p:cNvPr id="42" name="TextBox 42"/>
          <p:cNvSpPr txBox="1"/>
          <p:nvPr/>
        </p:nvSpPr>
        <p:spPr>
          <a:xfrm>
            <a:off x="678319" y="5961260"/>
            <a:ext cx="4752873" cy="692497"/>
          </a:xfrm>
          <a:prstGeom prst="rect">
            <a:avLst/>
          </a:prstGeom>
        </p:spPr>
        <p:txBody>
          <a:bodyPr lIns="0" tIns="0" rIns="0" bIns="0" rtlCol="0" anchor="t">
            <a:spAutoFit/>
          </a:bodyPr>
          <a:lstStyle/>
          <a:p>
            <a:pPr algn="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Người lao động chỉ cần 2-3 phút để ký số xong 1 hợp đồng.</a:t>
            </a:r>
          </a:p>
        </p:txBody>
      </p:sp>
      <p:sp>
        <p:nvSpPr>
          <p:cNvPr id="43" name="Right Arrow 42"/>
          <p:cNvSpPr/>
          <p:nvPr/>
        </p:nvSpPr>
        <p:spPr>
          <a:xfrm>
            <a:off x="5798598" y="5849245"/>
            <a:ext cx="594804" cy="2240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Times" panose="02020603050405020304" pitchFamily="18" charset="0"/>
              <a:cs typeface="Times" panose="02020603050405020304" pitchFamily="18" charset="0"/>
            </a:endParaRPr>
          </a:p>
        </p:txBody>
      </p:sp>
      <p:grpSp>
        <p:nvGrpSpPr>
          <p:cNvPr id="50" name="Group 29"/>
          <p:cNvGrpSpPr/>
          <p:nvPr/>
        </p:nvGrpSpPr>
        <p:grpSpPr>
          <a:xfrm>
            <a:off x="6471041" y="4188636"/>
            <a:ext cx="4495266" cy="1126474"/>
            <a:chOff x="0" y="0"/>
            <a:chExt cx="10169728" cy="2517572"/>
          </a:xfrm>
        </p:grpSpPr>
        <p:sp>
          <p:nvSpPr>
            <p:cNvPr id="51" name="Freeform 30"/>
            <p:cNvSpPr/>
            <p:nvPr/>
          </p:nvSpPr>
          <p:spPr>
            <a:xfrm>
              <a:off x="6350" y="6350"/>
              <a:ext cx="10156952" cy="2504948"/>
            </a:xfrm>
            <a:custGeom>
              <a:avLst/>
              <a:gdLst/>
              <a:ahLst/>
              <a:cxnLst/>
              <a:rect l="l" t="t" r="r" b="b"/>
              <a:pathLst>
                <a:path w="10156952" h="2504948">
                  <a:moveTo>
                    <a:pt x="0" y="15240"/>
                  </a:moveTo>
                  <a:cubicBezTo>
                    <a:pt x="0" y="6858"/>
                    <a:pt x="6858" y="0"/>
                    <a:pt x="15240" y="0"/>
                  </a:cubicBezTo>
                  <a:lnTo>
                    <a:pt x="10141712" y="0"/>
                  </a:lnTo>
                  <a:cubicBezTo>
                    <a:pt x="10150094" y="0"/>
                    <a:pt x="10156952" y="6858"/>
                    <a:pt x="10156952" y="15240"/>
                  </a:cubicBezTo>
                  <a:lnTo>
                    <a:pt x="10156952" y="2489708"/>
                  </a:lnTo>
                  <a:cubicBezTo>
                    <a:pt x="10156952" y="2498090"/>
                    <a:pt x="10150094" y="2504948"/>
                    <a:pt x="10141712" y="2504948"/>
                  </a:cubicBezTo>
                  <a:lnTo>
                    <a:pt x="15240" y="2504948"/>
                  </a:lnTo>
                  <a:cubicBezTo>
                    <a:pt x="6858" y="2504948"/>
                    <a:pt x="0" y="2498090"/>
                    <a:pt x="0" y="2489708"/>
                  </a:cubicBezTo>
                  <a:close/>
                </a:path>
              </a:pathLst>
            </a:custGeom>
            <a:solidFill>
              <a:srgbClr val="F8ECE4"/>
            </a:solidFill>
            <a:ln w="12700">
              <a:solidFill>
                <a:schemeClr val="bg2"/>
              </a:solidFill>
            </a:ln>
          </p:spPr>
        </p:sp>
        <p:sp>
          <p:nvSpPr>
            <p:cNvPr id="52" name="Freeform 31"/>
            <p:cNvSpPr/>
            <p:nvPr/>
          </p:nvSpPr>
          <p:spPr>
            <a:xfrm>
              <a:off x="0" y="0"/>
              <a:ext cx="10169652" cy="2517648"/>
            </a:xfrm>
            <a:custGeom>
              <a:avLst/>
              <a:gdLst/>
              <a:ahLst/>
              <a:cxnLst/>
              <a:rect l="l" t="t" r="r" b="b"/>
              <a:pathLst>
                <a:path w="10169652" h="2517648">
                  <a:moveTo>
                    <a:pt x="0" y="21590"/>
                  </a:moveTo>
                  <a:cubicBezTo>
                    <a:pt x="0" y="9652"/>
                    <a:pt x="9652" y="0"/>
                    <a:pt x="21590" y="0"/>
                  </a:cubicBezTo>
                  <a:lnTo>
                    <a:pt x="10148062" y="0"/>
                  </a:lnTo>
                  <a:lnTo>
                    <a:pt x="10148062" y="6350"/>
                  </a:lnTo>
                  <a:lnTo>
                    <a:pt x="10148062" y="0"/>
                  </a:lnTo>
                  <a:cubicBezTo>
                    <a:pt x="10160000" y="0"/>
                    <a:pt x="10169652" y="9652"/>
                    <a:pt x="10169652" y="21590"/>
                  </a:cubicBezTo>
                  <a:lnTo>
                    <a:pt x="10163302" y="21590"/>
                  </a:lnTo>
                  <a:lnTo>
                    <a:pt x="10169652" y="21590"/>
                  </a:lnTo>
                  <a:lnTo>
                    <a:pt x="10169652" y="2496058"/>
                  </a:lnTo>
                  <a:lnTo>
                    <a:pt x="10163302" y="2496058"/>
                  </a:lnTo>
                  <a:lnTo>
                    <a:pt x="10169652" y="2496058"/>
                  </a:lnTo>
                  <a:cubicBezTo>
                    <a:pt x="10169652" y="2507996"/>
                    <a:pt x="10160000" y="2517648"/>
                    <a:pt x="10148062" y="2517648"/>
                  </a:cubicBezTo>
                  <a:lnTo>
                    <a:pt x="10148062" y="2511298"/>
                  </a:lnTo>
                  <a:lnTo>
                    <a:pt x="10148062" y="2517648"/>
                  </a:lnTo>
                  <a:lnTo>
                    <a:pt x="21590" y="2517648"/>
                  </a:lnTo>
                  <a:lnTo>
                    <a:pt x="21590" y="2511298"/>
                  </a:lnTo>
                  <a:lnTo>
                    <a:pt x="21590" y="2517648"/>
                  </a:lnTo>
                  <a:cubicBezTo>
                    <a:pt x="9652" y="2517648"/>
                    <a:pt x="0" y="2507996"/>
                    <a:pt x="0" y="2496058"/>
                  </a:cubicBezTo>
                  <a:lnTo>
                    <a:pt x="0" y="21590"/>
                  </a:lnTo>
                  <a:lnTo>
                    <a:pt x="6350" y="21590"/>
                  </a:lnTo>
                  <a:lnTo>
                    <a:pt x="0" y="21590"/>
                  </a:lnTo>
                  <a:moveTo>
                    <a:pt x="12700" y="21590"/>
                  </a:moveTo>
                  <a:lnTo>
                    <a:pt x="12700" y="2496058"/>
                  </a:lnTo>
                  <a:lnTo>
                    <a:pt x="6350" y="2496058"/>
                  </a:lnTo>
                  <a:lnTo>
                    <a:pt x="12700" y="2496058"/>
                  </a:lnTo>
                  <a:cubicBezTo>
                    <a:pt x="12700" y="2500884"/>
                    <a:pt x="16637" y="2504948"/>
                    <a:pt x="21590" y="2504948"/>
                  </a:cubicBezTo>
                  <a:lnTo>
                    <a:pt x="10148062" y="2504948"/>
                  </a:lnTo>
                  <a:cubicBezTo>
                    <a:pt x="10153015" y="2504948"/>
                    <a:pt x="10156952" y="2501011"/>
                    <a:pt x="10156952" y="2496058"/>
                  </a:cubicBezTo>
                  <a:lnTo>
                    <a:pt x="10156952" y="21590"/>
                  </a:lnTo>
                  <a:cubicBezTo>
                    <a:pt x="10156952" y="16764"/>
                    <a:pt x="10153015" y="12700"/>
                    <a:pt x="10148062" y="12700"/>
                  </a:cubicBezTo>
                  <a:lnTo>
                    <a:pt x="21590" y="12700"/>
                  </a:lnTo>
                  <a:lnTo>
                    <a:pt x="21590" y="6350"/>
                  </a:lnTo>
                  <a:lnTo>
                    <a:pt x="21590" y="12700"/>
                  </a:lnTo>
                  <a:cubicBezTo>
                    <a:pt x="16637" y="12700"/>
                    <a:pt x="12700" y="16637"/>
                    <a:pt x="12700" y="21590"/>
                  </a:cubicBezTo>
                  <a:close/>
                </a:path>
              </a:pathLst>
            </a:custGeom>
            <a:solidFill>
              <a:srgbClr val="151617"/>
            </a:solidFill>
            <a:ln w="12700">
              <a:solidFill>
                <a:schemeClr val="bg2"/>
              </a:solidFill>
            </a:ln>
          </p:spPr>
        </p:sp>
      </p:grpSp>
      <p:sp>
        <p:nvSpPr>
          <p:cNvPr id="53" name="TextBox 32"/>
          <p:cNvSpPr txBox="1"/>
          <p:nvPr/>
        </p:nvSpPr>
        <p:spPr>
          <a:xfrm>
            <a:off x="6576025" y="4236763"/>
            <a:ext cx="4645350" cy="294953"/>
          </a:xfrm>
          <a:prstGeom prst="rect">
            <a:avLst/>
          </a:prstGeom>
        </p:spPr>
        <p:txBody>
          <a:bodyPr wrap="square" lIns="0" tIns="0" rIns="0" bIns="0" rtlCol="0" anchor="t">
            <a:spAutoFit/>
          </a:bodyPr>
          <a:lstStyle/>
          <a:p>
            <a:pPr>
              <a:lnSpc>
                <a:spcPts val="2342"/>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Pháp lý đảm bảo</a:t>
            </a:r>
          </a:p>
        </p:txBody>
      </p:sp>
      <p:sp>
        <p:nvSpPr>
          <p:cNvPr id="54" name="TextBox 33"/>
          <p:cNvSpPr txBox="1"/>
          <p:nvPr/>
        </p:nvSpPr>
        <p:spPr>
          <a:xfrm>
            <a:off x="6660251" y="4572818"/>
            <a:ext cx="4197138" cy="692497"/>
          </a:xfrm>
          <a:prstGeom prst="rect">
            <a:avLst/>
          </a:prstGeom>
        </p:spPr>
        <p:txBody>
          <a:bodyPr wrap="square" lIns="0" tIns="0" rIns="0" bIns="0" rtlCol="0" anchor="t">
            <a:spAutoFit/>
          </a:bodyPr>
          <a:lstStyle/>
          <a:p>
            <a:pPr>
              <a:lnSpc>
                <a:spcPts val="2714"/>
              </a:lnSpc>
            </a:pPr>
            <a:r>
              <a:rPr lang="en-US" sz="1600">
                <a:solidFill>
                  <a:srgbClr val="151617"/>
                </a:solidFill>
                <a:latin typeface="Times" panose="02020603050405020304" pitchFamily="18" charset="0"/>
                <a:ea typeface="Arimo"/>
                <a:cs typeface="Times" panose="02020603050405020304" pitchFamily="18" charset="0"/>
                <a:sym typeface="Arimo"/>
              </a:rPr>
              <a:t>Chuẩn pháp lý, bảo vệ doanh nghiệp và người lao động.</a:t>
            </a:r>
          </a:p>
        </p:txBody>
      </p:sp>
      <p:sp>
        <p:nvSpPr>
          <p:cNvPr id="55" name="Right Arrow 54"/>
          <p:cNvSpPr/>
          <p:nvPr/>
        </p:nvSpPr>
        <p:spPr>
          <a:xfrm>
            <a:off x="5716947" y="4651571"/>
            <a:ext cx="594804" cy="2240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Times" panose="02020603050405020304" pitchFamily="18" charset="0"/>
              <a:cs typeface="Times" panose="02020603050405020304" pitchFamily="18" charset="0"/>
            </a:endParaRPr>
          </a:p>
        </p:txBody>
      </p:sp>
      <p:sp>
        <p:nvSpPr>
          <p:cNvPr id="37" name="object 3">
            <a:extLst>
              <a:ext uri="{FF2B5EF4-FFF2-40B4-BE49-F238E27FC236}">
                <a16:creationId xmlns:a16="http://schemas.microsoft.com/office/drawing/2014/main" id="{A9D58628-F90E-17CA-6B86-5B673E0205DB}"/>
              </a:ext>
            </a:extLst>
          </p:cNvPr>
          <p:cNvSpPr/>
          <p:nvPr/>
        </p:nvSpPr>
        <p:spPr>
          <a:xfrm>
            <a:off x="68483" y="68259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panose="02020603050405020304" pitchFamily="18" charset="0"/>
              <a:cs typeface="Times" panose="02020603050405020304" pitchFamily="18" charset="0"/>
            </a:endParaRPr>
          </a:p>
        </p:txBody>
      </p:sp>
      <p:sp>
        <p:nvSpPr>
          <p:cNvPr id="44" name="TextBox 6"/>
          <p:cNvSpPr txBox="1"/>
          <p:nvPr/>
        </p:nvSpPr>
        <p:spPr>
          <a:xfrm>
            <a:off x="68483" y="63109"/>
            <a:ext cx="10877684" cy="399148"/>
          </a:xfrm>
          <a:prstGeom prst="rect">
            <a:avLst/>
          </a:prstGeom>
        </p:spPr>
        <p:txBody>
          <a:bodyPr wrap="square" lIns="0" tIns="0" rIns="0" bIns="0" rtlCol="0" anchor="t">
            <a:spAutoFit/>
          </a:bodyPr>
          <a:lstStyle/>
          <a:p>
            <a:pPr>
              <a:lnSpc>
                <a:spcPts val="3372"/>
              </a:lnSpc>
            </a:pPr>
            <a:r>
              <a:rPr lang="en-US" sz="2400" b="1">
                <a:solidFill>
                  <a:srgbClr val="FF0000"/>
                </a:solidFill>
                <a:latin typeface="Times" panose="02020603050405020304" pitchFamily="18" charset="0"/>
                <a:ea typeface="Montserrat Bold"/>
                <a:cs typeface="Times" panose="02020603050405020304" pitchFamily="18" charset="0"/>
                <a:sym typeface="Montserrat Bold"/>
              </a:rPr>
              <a:t>9.3. GIẢI PHÁP TỐI ƯU CỦA VIETTEL DÀNH CHO HỢP ĐỒNG LAO ĐỘNG</a:t>
            </a:r>
            <a:endParaRPr lang="en-US" sz="2400" b="1" dirty="0">
              <a:solidFill>
                <a:srgbClr val="FF0000"/>
              </a:solidFill>
              <a:latin typeface="Times" panose="02020603050405020304" pitchFamily="18" charset="0"/>
              <a:ea typeface="Montserrat Bold"/>
              <a:cs typeface="Times" panose="02020603050405020304" pitchFamily="18" charset="0"/>
              <a:sym typeface="Montserrat Bold"/>
            </a:endParaRPr>
          </a:p>
        </p:txBody>
      </p:sp>
    </p:spTree>
    <p:extLst>
      <p:ext uri="{BB962C8B-B14F-4D97-AF65-F5344CB8AC3E}">
        <p14:creationId xmlns:p14="http://schemas.microsoft.com/office/powerpoint/2010/main" val="3161377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435042B-B108-F003-1E59-17D9A3065837}"/>
              </a:ext>
            </a:extLst>
          </p:cNvPr>
          <p:cNvGrpSpPr/>
          <p:nvPr/>
        </p:nvGrpSpPr>
        <p:grpSpPr>
          <a:xfrm>
            <a:off x="1212051" y="1690913"/>
            <a:ext cx="9920297" cy="4297252"/>
            <a:chOff x="1845076" y="3358111"/>
            <a:chExt cx="20481021" cy="8871921"/>
          </a:xfrm>
        </p:grpSpPr>
        <p:sp>
          <p:nvSpPr>
            <p:cNvPr id="5" name="Rounded Rectangle 4">
              <a:extLst>
                <a:ext uri="{FF2B5EF4-FFF2-40B4-BE49-F238E27FC236}">
                  <a16:creationId xmlns:a16="http://schemas.microsoft.com/office/drawing/2014/main" id="{513F561E-2737-F84D-8021-DBDC36999D82}"/>
                </a:ext>
              </a:extLst>
            </p:cNvPr>
            <p:cNvSpPr/>
            <p:nvPr/>
          </p:nvSpPr>
          <p:spPr>
            <a:xfrm>
              <a:off x="1845076" y="3358111"/>
              <a:ext cx="4529220" cy="8871921"/>
            </a:xfrm>
            <a:prstGeom prst="roundRect">
              <a:avLst>
                <a:gd name="adj" fmla="val 10972"/>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2" name="Rounded Rectangle 1">
              <a:extLst>
                <a:ext uri="{FF2B5EF4-FFF2-40B4-BE49-F238E27FC236}">
                  <a16:creationId xmlns:a16="http://schemas.microsoft.com/office/drawing/2014/main" id="{AF48D06F-9FE2-6B4A-A62E-5AF74D522718}"/>
                </a:ext>
              </a:extLst>
            </p:cNvPr>
            <p:cNvSpPr/>
            <p:nvPr/>
          </p:nvSpPr>
          <p:spPr>
            <a:xfrm>
              <a:off x="1845076" y="3358112"/>
              <a:ext cx="4529220" cy="30632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3" name="Rounded Rectangle 2">
              <a:extLst>
                <a:ext uri="{FF2B5EF4-FFF2-40B4-BE49-F238E27FC236}">
                  <a16:creationId xmlns:a16="http://schemas.microsoft.com/office/drawing/2014/main" id="{778ED3CB-5678-E345-AB55-E0173D08D62F}"/>
                </a:ext>
              </a:extLst>
            </p:cNvPr>
            <p:cNvSpPr/>
            <p:nvPr/>
          </p:nvSpPr>
          <p:spPr>
            <a:xfrm>
              <a:off x="2063717" y="3563852"/>
              <a:ext cx="4091940" cy="2651760"/>
            </a:xfrm>
            <a:prstGeom prst="roundRect">
              <a:avLst>
                <a:gd name="adj" fmla="val 14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4" name="Triangle 3">
              <a:extLst>
                <a:ext uri="{FF2B5EF4-FFF2-40B4-BE49-F238E27FC236}">
                  <a16:creationId xmlns:a16="http://schemas.microsoft.com/office/drawing/2014/main" id="{8E79838C-12E8-3E43-9BB2-5E8B18AEF692}"/>
                </a:ext>
              </a:extLst>
            </p:cNvPr>
            <p:cNvSpPr/>
            <p:nvPr/>
          </p:nvSpPr>
          <p:spPr>
            <a:xfrm rot="10800000">
              <a:off x="3730273" y="6421352"/>
              <a:ext cx="758825" cy="43434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6" name="Subtitle 2">
              <a:extLst>
                <a:ext uri="{FF2B5EF4-FFF2-40B4-BE49-F238E27FC236}">
                  <a16:creationId xmlns:a16="http://schemas.microsoft.com/office/drawing/2014/main" id="{D0C73919-73D4-6847-AF29-74A3606CCE66}"/>
                </a:ext>
              </a:extLst>
            </p:cNvPr>
            <p:cNvSpPr txBox="1">
              <a:spLocks/>
            </p:cNvSpPr>
            <p:nvPr/>
          </p:nvSpPr>
          <p:spPr>
            <a:xfrm>
              <a:off x="2063715" y="7243440"/>
              <a:ext cx="4091942" cy="47656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endParaRPr lang="en-US" sz="1200" dirty="0">
                <a:solidFill>
                  <a:schemeClr val="bg1"/>
                </a:solidFill>
                <a:latin typeface="Times" panose="02020603050405020304" pitchFamily="18" charset="0"/>
                <a:ea typeface="Open Sans Light" panose="020B0306030504020204" pitchFamily="34" charset="0"/>
                <a:cs typeface="Times" panose="02020603050405020304" pitchFamily="18" charset="0"/>
              </a:endParaRPr>
            </a:p>
          </p:txBody>
        </p:sp>
        <p:sp>
          <p:nvSpPr>
            <p:cNvPr id="11" name="TextBox 10">
              <a:extLst>
                <a:ext uri="{FF2B5EF4-FFF2-40B4-BE49-F238E27FC236}">
                  <a16:creationId xmlns:a16="http://schemas.microsoft.com/office/drawing/2014/main" id="{41157811-0B6B-A24C-825A-219AD2A504C8}"/>
                </a:ext>
              </a:extLst>
            </p:cNvPr>
            <p:cNvSpPr txBox="1"/>
            <p:nvPr/>
          </p:nvSpPr>
          <p:spPr>
            <a:xfrm>
              <a:off x="2676533" y="4540082"/>
              <a:ext cx="2657608" cy="826050"/>
            </a:xfrm>
            <a:prstGeom prst="rect">
              <a:avLst/>
            </a:prstGeom>
            <a:noFill/>
          </p:spPr>
          <p:txBody>
            <a:bodyPr wrap="square" rtlCol="0" anchor="ctr" anchorCtr="0">
              <a:spAutoFit/>
            </a:bodyPr>
            <a:lstStyle/>
            <a:p>
              <a:pPr algn="ctr"/>
              <a:r>
                <a:rPr lang="en-US" sz="2000" b="1">
                  <a:solidFill>
                    <a:schemeClr val="tx2"/>
                  </a:solidFill>
                  <a:latin typeface="Times" panose="02020603050405020304" pitchFamily="18" charset="0"/>
                  <a:ea typeface="League Spartan" charset="0"/>
                  <a:cs typeface="Times" panose="02020603050405020304" pitchFamily="18" charset="0"/>
                </a:rPr>
                <a:t>SAP (S/4)</a:t>
              </a:r>
              <a:endParaRPr lang="en-US" sz="2000" b="1" dirty="0">
                <a:solidFill>
                  <a:schemeClr val="tx2"/>
                </a:solidFill>
                <a:latin typeface="Times" panose="02020603050405020304" pitchFamily="18" charset="0"/>
                <a:ea typeface="League Spartan" charset="0"/>
                <a:cs typeface="Times" panose="02020603050405020304" pitchFamily="18" charset="0"/>
              </a:endParaRPr>
            </a:p>
          </p:txBody>
        </p:sp>
        <p:sp>
          <p:nvSpPr>
            <p:cNvPr id="14" name="Rounded Rectangle 13">
              <a:extLst>
                <a:ext uri="{FF2B5EF4-FFF2-40B4-BE49-F238E27FC236}">
                  <a16:creationId xmlns:a16="http://schemas.microsoft.com/office/drawing/2014/main" id="{B0A0A55E-3680-4B47-B321-CCB8F91B1683}"/>
                </a:ext>
              </a:extLst>
            </p:cNvPr>
            <p:cNvSpPr/>
            <p:nvPr/>
          </p:nvSpPr>
          <p:spPr>
            <a:xfrm>
              <a:off x="7235223" y="3358111"/>
              <a:ext cx="4529220" cy="8871921"/>
            </a:xfrm>
            <a:prstGeom prst="roundRect">
              <a:avLst>
                <a:gd name="adj" fmla="val 10972"/>
              </a:avLst>
            </a:prstGeom>
            <a:solidFill>
              <a:schemeClr val="tx1">
                <a:lumMod val="50000"/>
                <a:lumOff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15" name="Rounded Rectangle 14">
              <a:extLst>
                <a:ext uri="{FF2B5EF4-FFF2-40B4-BE49-F238E27FC236}">
                  <a16:creationId xmlns:a16="http://schemas.microsoft.com/office/drawing/2014/main" id="{5942043A-1326-8849-9F60-3AC379DC4EA0}"/>
                </a:ext>
              </a:extLst>
            </p:cNvPr>
            <p:cNvSpPr/>
            <p:nvPr/>
          </p:nvSpPr>
          <p:spPr>
            <a:xfrm>
              <a:off x="7235223" y="3358112"/>
              <a:ext cx="4529220" cy="306324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16" name="Rounded Rectangle 15">
              <a:extLst>
                <a:ext uri="{FF2B5EF4-FFF2-40B4-BE49-F238E27FC236}">
                  <a16:creationId xmlns:a16="http://schemas.microsoft.com/office/drawing/2014/main" id="{2F09046F-2D86-5E4E-B784-5077EFDEF3F7}"/>
                </a:ext>
              </a:extLst>
            </p:cNvPr>
            <p:cNvSpPr/>
            <p:nvPr/>
          </p:nvSpPr>
          <p:spPr>
            <a:xfrm>
              <a:off x="7453863" y="3563852"/>
              <a:ext cx="4091940" cy="2651760"/>
            </a:xfrm>
            <a:prstGeom prst="roundRect">
              <a:avLst>
                <a:gd name="adj" fmla="val 14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17" name="Triangle 16">
              <a:extLst>
                <a:ext uri="{FF2B5EF4-FFF2-40B4-BE49-F238E27FC236}">
                  <a16:creationId xmlns:a16="http://schemas.microsoft.com/office/drawing/2014/main" id="{70934E05-F429-3D42-ACF9-880C36A734D0}"/>
                </a:ext>
              </a:extLst>
            </p:cNvPr>
            <p:cNvSpPr/>
            <p:nvPr/>
          </p:nvSpPr>
          <p:spPr>
            <a:xfrm rot="10800000">
              <a:off x="9120420" y="6421352"/>
              <a:ext cx="758825" cy="434340"/>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20" name="TextBox 19">
              <a:extLst>
                <a:ext uri="{FF2B5EF4-FFF2-40B4-BE49-F238E27FC236}">
                  <a16:creationId xmlns:a16="http://schemas.microsoft.com/office/drawing/2014/main" id="{0E911FC8-1E48-5941-8441-7A19638A0A1B}"/>
                </a:ext>
              </a:extLst>
            </p:cNvPr>
            <p:cNvSpPr txBox="1"/>
            <p:nvPr/>
          </p:nvSpPr>
          <p:spPr>
            <a:xfrm>
              <a:off x="8179916" y="4476706"/>
              <a:ext cx="2459616" cy="826050"/>
            </a:xfrm>
            <a:prstGeom prst="rect">
              <a:avLst/>
            </a:prstGeom>
            <a:noFill/>
          </p:spPr>
          <p:txBody>
            <a:bodyPr wrap="none" rtlCol="0" anchor="ctr" anchorCtr="0">
              <a:spAutoFit/>
            </a:bodyPr>
            <a:lstStyle/>
            <a:p>
              <a:pPr algn="ctr"/>
              <a:r>
                <a:rPr lang="en-US" sz="2000" b="1">
                  <a:solidFill>
                    <a:schemeClr val="tx2"/>
                  </a:solidFill>
                  <a:latin typeface="Times" panose="02020603050405020304" pitchFamily="18" charset="0"/>
                  <a:ea typeface="League Spartan" charset="0"/>
                  <a:cs typeface="Times" panose="02020603050405020304" pitchFamily="18" charset="0"/>
                </a:rPr>
                <a:t>Non SAP</a:t>
              </a:r>
              <a:endParaRPr lang="en-US" sz="2000" b="1" dirty="0">
                <a:solidFill>
                  <a:schemeClr val="tx2"/>
                </a:solidFill>
                <a:latin typeface="Times" panose="02020603050405020304" pitchFamily="18" charset="0"/>
                <a:ea typeface="League Spartan" charset="0"/>
                <a:cs typeface="Times" panose="02020603050405020304" pitchFamily="18" charset="0"/>
              </a:endParaRPr>
            </a:p>
          </p:txBody>
        </p:sp>
        <p:sp>
          <p:nvSpPr>
            <p:cNvPr id="22" name="Rounded Rectangle 21">
              <a:extLst>
                <a:ext uri="{FF2B5EF4-FFF2-40B4-BE49-F238E27FC236}">
                  <a16:creationId xmlns:a16="http://schemas.microsoft.com/office/drawing/2014/main" id="{A3C07295-07A8-CC4A-9088-A8244331FA2B}"/>
                </a:ext>
              </a:extLst>
            </p:cNvPr>
            <p:cNvSpPr/>
            <p:nvPr/>
          </p:nvSpPr>
          <p:spPr>
            <a:xfrm>
              <a:off x="12625370" y="3358111"/>
              <a:ext cx="4529220" cy="8871921"/>
            </a:xfrm>
            <a:prstGeom prst="roundRect">
              <a:avLst>
                <a:gd name="adj" fmla="val 10972"/>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23" name="Rounded Rectangle 22">
              <a:extLst>
                <a:ext uri="{FF2B5EF4-FFF2-40B4-BE49-F238E27FC236}">
                  <a16:creationId xmlns:a16="http://schemas.microsoft.com/office/drawing/2014/main" id="{41208B55-6295-D242-8060-E2DB703F68C5}"/>
                </a:ext>
              </a:extLst>
            </p:cNvPr>
            <p:cNvSpPr/>
            <p:nvPr/>
          </p:nvSpPr>
          <p:spPr>
            <a:xfrm>
              <a:off x="12625370" y="3358112"/>
              <a:ext cx="4529220" cy="306324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24" name="Rounded Rectangle 23">
              <a:extLst>
                <a:ext uri="{FF2B5EF4-FFF2-40B4-BE49-F238E27FC236}">
                  <a16:creationId xmlns:a16="http://schemas.microsoft.com/office/drawing/2014/main" id="{779C9313-384D-AF45-830D-FE4690D4A257}"/>
                </a:ext>
              </a:extLst>
            </p:cNvPr>
            <p:cNvSpPr/>
            <p:nvPr/>
          </p:nvSpPr>
          <p:spPr>
            <a:xfrm>
              <a:off x="12844010" y="3563852"/>
              <a:ext cx="4091940" cy="2651760"/>
            </a:xfrm>
            <a:prstGeom prst="roundRect">
              <a:avLst>
                <a:gd name="adj" fmla="val 14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25" name="Triangle 24">
              <a:extLst>
                <a:ext uri="{FF2B5EF4-FFF2-40B4-BE49-F238E27FC236}">
                  <a16:creationId xmlns:a16="http://schemas.microsoft.com/office/drawing/2014/main" id="{166C4E2A-87A9-2D4F-8532-3F7BF79F12A7}"/>
                </a:ext>
              </a:extLst>
            </p:cNvPr>
            <p:cNvSpPr/>
            <p:nvPr/>
          </p:nvSpPr>
          <p:spPr>
            <a:xfrm rot="10800000">
              <a:off x="14510567" y="6421352"/>
              <a:ext cx="758825" cy="43434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28" name="TextBox 27">
              <a:extLst>
                <a:ext uri="{FF2B5EF4-FFF2-40B4-BE49-F238E27FC236}">
                  <a16:creationId xmlns:a16="http://schemas.microsoft.com/office/drawing/2014/main" id="{5407A387-AFCB-1A45-A9D5-A002A05217BF}"/>
                </a:ext>
              </a:extLst>
            </p:cNvPr>
            <p:cNvSpPr txBox="1"/>
            <p:nvPr/>
          </p:nvSpPr>
          <p:spPr>
            <a:xfrm>
              <a:off x="13661737" y="4570068"/>
              <a:ext cx="2516274" cy="762507"/>
            </a:xfrm>
            <a:prstGeom prst="rect">
              <a:avLst/>
            </a:prstGeom>
            <a:noFill/>
          </p:spPr>
          <p:txBody>
            <a:bodyPr wrap="none" rtlCol="0" anchor="ctr" anchorCtr="0">
              <a:spAutoFit/>
            </a:bodyPr>
            <a:lstStyle/>
            <a:p>
              <a:pPr algn="ctr"/>
              <a:r>
                <a:rPr lang="en-US" b="1" dirty="0">
                  <a:solidFill>
                    <a:schemeClr val="tx2"/>
                  </a:solidFill>
                  <a:latin typeface="Times" panose="02020603050405020304" pitchFamily="18" charset="0"/>
                  <a:ea typeface="League Spartan" charset="0"/>
                  <a:cs typeface="Times" panose="02020603050405020304" pitchFamily="18" charset="0"/>
                </a:rPr>
                <a:t>VOFFICE</a:t>
              </a:r>
            </a:p>
          </p:txBody>
        </p:sp>
        <p:sp>
          <p:nvSpPr>
            <p:cNvPr id="32" name="Rounded Rectangle 31">
              <a:extLst>
                <a:ext uri="{FF2B5EF4-FFF2-40B4-BE49-F238E27FC236}">
                  <a16:creationId xmlns:a16="http://schemas.microsoft.com/office/drawing/2014/main" id="{E21CF9E3-FFF4-424F-9416-9D6AED5956FD}"/>
                </a:ext>
              </a:extLst>
            </p:cNvPr>
            <p:cNvSpPr/>
            <p:nvPr/>
          </p:nvSpPr>
          <p:spPr>
            <a:xfrm>
              <a:off x="18234157" y="3563852"/>
              <a:ext cx="4091940" cy="2651760"/>
            </a:xfrm>
            <a:prstGeom prst="roundRect">
              <a:avLst>
                <a:gd name="adj" fmla="val 14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9" name="Freeform 8">
              <a:extLst>
                <a:ext uri="{FF2B5EF4-FFF2-40B4-BE49-F238E27FC236}">
                  <a16:creationId xmlns:a16="http://schemas.microsoft.com/office/drawing/2014/main" id="{FDAE789A-A9C2-C94B-B7D4-4D09E0E5429E}"/>
                </a:ext>
              </a:extLst>
            </p:cNvPr>
            <p:cNvSpPr>
              <a:spLocks noChangeArrowheads="1"/>
            </p:cNvSpPr>
            <p:nvPr/>
          </p:nvSpPr>
          <p:spPr bwMode="auto">
            <a:xfrm>
              <a:off x="19712539" y="3817936"/>
              <a:ext cx="1135172" cy="1135171"/>
            </a:xfrm>
            <a:custGeom>
              <a:avLst/>
              <a:gdLst>
                <a:gd name="connsiteX0" fmla="*/ 431199 w 877528"/>
                <a:gd name="connsiteY0" fmla="*/ 731272 h 877527"/>
                <a:gd name="connsiteX1" fmla="*/ 449211 w 877528"/>
                <a:gd name="connsiteY1" fmla="*/ 749644 h 877527"/>
                <a:gd name="connsiteX2" fmla="*/ 449211 w 877528"/>
                <a:gd name="connsiteY2" fmla="*/ 859515 h 877527"/>
                <a:gd name="connsiteX3" fmla="*/ 431199 w 877528"/>
                <a:gd name="connsiteY3" fmla="*/ 877527 h 877527"/>
                <a:gd name="connsiteX4" fmla="*/ 412827 w 877528"/>
                <a:gd name="connsiteY4" fmla="*/ 859515 h 877527"/>
                <a:gd name="connsiteX5" fmla="*/ 412827 w 877528"/>
                <a:gd name="connsiteY5" fmla="*/ 749644 h 877527"/>
                <a:gd name="connsiteX6" fmla="*/ 431199 w 877528"/>
                <a:gd name="connsiteY6" fmla="*/ 731272 h 877527"/>
                <a:gd name="connsiteX7" fmla="*/ 749285 w 877528"/>
                <a:gd name="connsiteY7" fmla="*/ 420752 h 877527"/>
                <a:gd name="connsiteX8" fmla="*/ 859156 w 877528"/>
                <a:gd name="connsiteY8" fmla="*/ 420752 h 877527"/>
                <a:gd name="connsiteX9" fmla="*/ 877528 w 877528"/>
                <a:gd name="connsiteY9" fmla="*/ 438764 h 877527"/>
                <a:gd name="connsiteX10" fmla="*/ 859156 w 877528"/>
                <a:gd name="connsiteY10" fmla="*/ 456775 h 877527"/>
                <a:gd name="connsiteX11" fmla="*/ 749285 w 877528"/>
                <a:gd name="connsiteY11" fmla="*/ 456775 h 877527"/>
                <a:gd name="connsiteX12" fmla="*/ 731273 w 877528"/>
                <a:gd name="connsiteY12" fmla="*/ 438764 h 877527"/>
                <a:gd name="connsiteX13" fmla="*/ 749285 w 877528"/>
                <a:gd name="connsiteY13" fmla="*/ 420752 h 877527"/>
                <a:gd name="connsiteX14" fmla="*/ 18012 w 877528"/>
                <a:gd name="connsiteY14" fmla="*/ 420752 h 877527"/>
                <a:gd name="connsiteX15" fmla="*/ 127883 w 877528"/>
                <a:gd name="connsiteY15" fmla="*/ 420752 h 877527"/>
                <a:gd name="connsiteX16" fmla="*/ 146255 w 877528"/>
                <a:gd name="connsiteY16" fmla="*/ 438764 h 877527"/>
                <a:gd name="connsiteX17" fmla="*/ 127883 w 877528"/>
                <a:gd name="connsiteY17" fmla="*/ 456775 h 877527"/>
                <a:gd name="connsiteX18" fmla="*/ 18012 w 877528"/>
                <a:gd name="connsiteY18" fmla="*/ 456775 h 877527"/>
                <a:gd name="connsiteX19" fmla="*/ 0 w 877528"/>
                <a:gd name="connsiteY19" fmla="*/ 438764 h 877527"/>
                <a:gd name="connsiteX20" fmla="*/ 18012 w 877528"/>
                <a:gd name="connsiteY20" fmla="*/ 420752 h 877527"/>
                <a:gd name="connsiteX21" fmla="*/ 463525 w 877528"/>
                <a:gd name="connsiteY21" fmla="*/ 198857 h 877527"/>
                <a:gd name="connsiteX22" fmla="*/ 422494 w 877528"/>
                <a:gd name="connsiteY22" fmla="*/ 216145 h 877527"/>
                <a:gd name="connsiteX23" fmla="*/ 405218 w 877528"/>
                <a:gd name="connsiteY23" fmla="*/ 257565 h 877527"/>
                <a:gd name="connsiteX24" fmla="*/ 413496 w 877528"/>
                <a:gd name="connsiteY24" fmla="*/ 287819 h 877527"/>
                <a:gd name="connsiteX25" fmla="*/ 339711 w 877528"/>
                <a:gd name="connsiteY25" fmla="*/ 349408 h 877527"/>
                <a:gd name="connsiteX26" fmla="*/ 317756 w 877528"/>
                <a:gd name="connsiteY26" fmla="*/ 345086 h 877527"/>
                <a:gd name="connsiteX27" fmla="*/ 276364 w 877528"/>
                <a:gd name="connsiteY27" fmla="*/ 362374 h 877527"/>
                <a:gd name="connsiteX28" fmla="*/ 259088 w 877528"/>
                <a:gd name="connsiteY28" fmla="*/ 403794 h 877527"/>
                <a:gd name="connsiteX29" fmla="*/ 276364 w 877528"/>
                <a:gd name="connsiteY29" fmla="*/ 445213 h 877527"/>
                <a:gd name="connsiteX30" fmla="*/ 317756 w 877528"/>
                <a:gd name="connsiteY30" fmla="*/ 462501 h 877527"/>
                <a:gd name="connsiteX31" fmla="*/ 348349 w 877528"/>
                <a:gd name="connsiteY31" fmla="*/ 453497 h 877527"/>
                <a:gd name="connsiteX32" fmla="*/ 471444 w 877528"/>
                <a:gd name="connsiteY32" fmla="*/ 528773 h 877527"/>
                <a:gd name="connsiteX33" fmla="*/ 336832 w 877528"/>
                <a:gd name="connsiteY33" fmla="*/ 566590 h 877527"/>
                <a:gd name="connsiteX34" fmla="*/ 324594 w 877528"/>
                <a:gd name="connsiteY34" fmla="*/ 548582 h 877527"/>
                <a:gd name="connsiteX35" fmla="*/ 282843 w 877528"/>
                <a:gd name="connsiteY35" fmla="*/ 531654 h 877527"/>
                <a:gd name="connsiteX36" fmla="*/ 241452 w 877528"/>
                <a:gd name="connsiteY36" fmla="*/ 548582 h 877527"/>
                <a:gd name="connsiteX37" fmla="*/ 224175 w 877528"/>
                <a:gd name="connsiteY37" fmla="*/ 590362 h 877527"/>
                <a:gd name="connsiteX38" fmla="*/ 241452 w 877528"/>
                <a:gd name="connsiteY38" fmla="*/ 631781 h 877527"/>
                <a:gd name="connsiteX39" fmla="*/ 282843 w 877528"/>
                <a:gd name="connsiteY39" fmla="*/ 649069 h 877527"/>
                <a:gd name="connsiteX40" fmla="*/ 324594 w 877528"/>
                <a:gd name="connsiteY40" fmla="*/ 631781 h 877527"/>
                <a:gd name="connsiteX41" fmla="*/ 340431 w 877528"/>
                <a:gd name="connsiteY41" fmla="*/ 603328 h 877527"/>
                <a:gd name="connsiteX42" fmla="*/ 476123 w 877528"/>
                <a:gd name="connsiteY42" fmla="*/ 565150 h 877527"/>
                <a:gd name="connsiteX43" fmla="*/ 488360 w 877528"/>
                <a:gd name="connsiteY43" fmla="*/ 583158 h 877527"/>
                <a:gd name="connsiteX44" fmla="*/ 529752 w 877528"/>
                <a:gd name="connsiteY44" fmla="*/ 600446 h 877527"/>
                <a:gd name="connsiteX45" fmla="*/ 571503 w 877528"/>
                <a:gd name="connsiteY45" fmla="*/ 583158 h 877527"/>
                <a:gd name="connsiteX46" fmla="*/ 588779 w 877528"/>
                <a:gd name="connsiteY46" fmla="*/ 541379 h 877527"/>
                <a:gd name="connsiteX47" fmla="*/ 571503 w 877528"/>
                <a:gd name="connsiteY47" fmla="*/ 499959 h 877527"/>
                <a:gd name="connsiteX48" fmla="*/ 529752 w 877528"/>
                <a:gd name="connsiteY48" fmla="*/ 482671 h 877527"/>
                <a:gd name="connsiteX49" fmla="*/ 490520 w 877528"/>
                <a:gd name="connsiteY49" fmla="*/ 497798 h 877527"/>
                <a:gd name="connsiteX50" fmla="*/ 372104 w 877528"/>
                <a:gd name="connsiteY50" fmla="*/ 425764 h 877527"/>
                <a:gd name="connsiteX51" fmla="*/ 376424 w 877528"/>
                <a:gd name="connsiteY51" fmla="*/ 403794 h 877527"/>
                <a:gd name="connsiteX52" fmla="*/ 367785 w 877528"/>
                <a:gd name="connsiteY52" fmla="*/ 373179 h 877527"/>
                <a:gd name="connsiteX53" fmla="*/ 441210 w 877528"/>
                <a:gd name="connsiteY53" fmla="*/ 311951 h 877527"/>
                <a:gd name="connsiteX54" fmla="*/ 463525 w 877528"/>
                <a:gd name="connsiteY54" fmla="*/ 316273 h 877527"/>
                <a:gd name="connsiteX55" fmla="*/ 505277 w 877528"/>
                <a:gd name="connsiteY55" fmla="*/ 299345 h 877527"/>
                <a:gd name="connsiteX56" fmla="*/ 522193 w 877528"/>
                <a:gd name="connsiteY56" fmla="*/ 257565 h 877527"/>
                <a:gd name="connsiteX57" fmla="*/ 505277 w 877528"/>
                <a:gd name="connsiteY57" fmla="*/ 216145 h 877527"/>
                <a:gd name="connsiteX58" fmla="*/ 463525 w 877528"/>
                <a:gd name="connsiteY58" fmla="*/ 198857 h 877527"/>
                <a:gd name="connsiteX59" fmla="*/ 466765 w 877528"/>
                <a:gd name="connsiteY59" fmla="*/ 66675 h 877527"/>
                <a:gd name="connsiteX60" fmla="*/ 702876 w 877528"/>
                <a:gd name="connsiteY60" fmla="*/ 175446 h 877527"/>
                <a:gd name="connsiteX61" fmla="*/ 810853 w 877528"/>
                <a:gd name="connsiteY61" fmla="*/ 403794 h 877527"/>
                <a:gd name="connsiteX62" fmla="*/ 748226 w 877528"/>
                <a:gd name="connsiteY62" fmla="*/ 403794 h 877527"/>
                <a:gd name="connsiteX63" fmla="*/ 711874 w 877528"/>
                <a:gd name="connsiteY63" fmla="*/ 440171 h 877527"/>
                <a:gd name="connsiteX64" fmla="*/ 748226 w 877528"/>
                <a:gd name="connsiteY64" fmla="*/ 476548 h 877527"/>
                <a:gd name="connsiteX65" fmla="*/ 810853 w 877528"/>
                <a:gd name="connsiteY65" fmla="*/ 476548 h 877527"/>
                <a:gd name="connsiteX66" fmla="*/ 702876 w 877528"/>
                <a:gd name="connsiteY66" fmla="*/ 705256 h 877527"/>
                <a:gd name="connsiteX67" fmla="*/ 466765 w 877528"/>
                <a:gd name="connsiteY67" fmla="*/ 814027 h 877527"/>
                <a:gd name="connsiteX68" fmla="*/ 466765 w 877528"/>
                <a:gd name="connsiteY68" fmla="*/ 750997 h 877527"/>
                <a:gd name="connsiteX69" fmla="*/ 430412 w 877528"/>
                <a:gd name="connsiteY69" fmla="*/ 714260 h 877527"/>
                <a:gd name="connsiteX70" fmla="*/ 394060 w 877528"/>
                <a:gd name="connsiteY70" fmla="*/ 750997 h 877527"/>
                <a:gd name="connsiteX71" fmla="*/ 394060 w 877528"/>
                <a:gd name="connsiteY71" fmla="*/ 812586 h 877527"/>
                <a:gd name="connsiteX72" fmla="*/ 173066 w 877528"/>
                <a:gd name="connsiteY72" fmla="*/ 705256 h 877527"/>
                <a:gd name="connsiteX73" fmla="*/ 65088 w 877528"/>
                <a:gd name="connsiteY73" fmla="*/ 476548 h 877527"/>
                <a:gd name="connsiteX74" fmla="*/ 127355 w 877528"/>
                <a:gd name="connsiteY74" fmla="*/ 476548 h 877527"/>
                <a:gd name="connsiteX75" fmla="*/ 164068 w 877528"/>
                <a:gd name="connsiteY75" fmla="*/ 440171 h 877527"/>
                <a:gd name="connsiteX76" fmla="*/ 127355 w 877528"/>
                <a:gd name="connsiteY76" fmla="*/ 403794 h 877527"/>
                <a:gd name="connsiteX77" fmla="*/ 65088 w 877528"/>
                <a:gd name="connsiteY77" fmla="*/ 403794 h 877527"/>
                <a:gd name="connsiteX78" fmla="*/ 173066 w 877528"/>
                <a:gd name="connsiteY78" fmla="*/ 175446 h 877527"/>
                <a:gd name="connsiteX79" fmla="*/ 394060 w 877528"/>
                <a:gd name="connsiteY79" fmla="*/ 68116 h 877527"/>
                <a:gd name="connsiteX80" fmla="*/ 394060 w 877528"/>
                <a:gd name="connsiteY80" fmla="*/ 129345 h 877527"/>
                <a:gd name="connsiteX81" fmla="*/ 430412 w 877528"/>
                <a:gd name="connsiteY81" fmla="*/ 166082 h 877527"/>
                <a:gd name="connsiteX82" fmla="*/ 466765 w 877528"/>
                <a:gd name="connsiteY82" fmla="*/ 129345 h 877527"/>
                <a:gd name="connsiteX83" fmla="*/ 431199 w 877528"/>
                <a:gd name="connsiteY83" fmla="*/ 0 h 877527"/>
                <a:gd name="connsiteX84" fmla="*/ 449211 w 877528"/>
                <a:gd name="connsiteY84" fmla="*/ 18372 h 877527"/>
                <a:gd name="connsiteX85" fmla="*/ 449211 w 877528"/>
                <a:gd name="connsiteY85" fmla="*/ 127883 h 877527"/>
                <a:gd name="connsiteX86" fmla="*/ 431199 w 877528"/>
                <a:gd name="connsiteY86" fmla="*/ 146615 h 877527"/>
                <a:gd name="connsiteX87" fmla="*/ 412827 w 877528"/>
                <a:gd name="connsiteY87" fmla="*/ 127883 h 877527"/>
                <a:gd name="connsiteX88" fmla="*/ 412827 w 877528"/>
                <a:gd name="connsiteY88" fmla="*/ 18372 h 877527"/>
                <a:gd name="connsiteX89" fmla="*/ 431199 w 877528"/>
                <a:gd name="connsiteY89" fmla="*/ 0 h 87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77528" h="877527">
                  <a:moveTo>
                    <a:pt x="431199" y="731272"/>
                  </a:moveTo>
                  <a:cubicBezTo>
                    <a:pt x="441646" y="731272"/>
                    <a:pt x="449211" y="739558"/>
                    <a:pt x="449211" y="749644"/>
                  </a:cubicBezTo>
                  <a:lnTo>
                    <a:pt x="449211" y="859515"/>
                  </a:lnTo>
                  <a:cubicBezTo>
                    <a:pt x="449211" y="869602"/>
                    <a:pt x="441646" y="877527"/>
                    <a:pt x="431199" y="877527"/>
                  </a:cubicBezTo>
                  <a:cubicBezTo>
                    <a:pt x="421113" y="877527"/>
                    <a:pt x="412827" y="869602"/>
                    <a:pt x="412827" y="859515"/>
                  </a:cubicBezTo>
                  <a:lnTo>
                    <a:pt x="412827" y="749644"/>
                  </a:lnTo>
                  <a:cubicBezTo>
                    <a:pt x="412827" y="739558"/>
                    <a:pt x="421113" y="731272"/>
                    <a:pt x="431199" y="731272"/>
                  </a:cubicBezTo>
                  <a:close/>
                  <a:moveTo>
                    <a:pt x="749285" y="420752"/>
                  </a:moveTo>
                  <a:lnTo>
                    <a:pt x="859156" y="420752"/>
                  </a:lnTo>
                  <a:cubicBezTo>
                    <a:pt x="869243" y="420752"/>
                    <a:pt x="877528" y="429037"/>
                    <a:pt x="877528" y="438764"/>
                  </a:cubicBezTo>
                  <a:cubicBezTo>
                    <a:pt x="877528" y="448490"/>
                    <a:pt x="869243" y="456775"/>
                    <a:pt x="859156" y="456775"/>
                  </a:cubicBezTo>
                  <a:lnTo>
                    <a:pt x="749285" y="456775"/>
                  </a:lnTo>
                  <a:cubicBezTo>
                    <a:pt x="739198" y="456775"/>
                    <a:pt x="731273" y="448490"/>
                    <a:pt x="731273" y="438764"/>
                  </a:cubicBezTo>
                  <a:cubicBezTo>
                    <a:pt x="731273" y="429037"/>
                    <a:pt x="739198" y="420752"/>
                    <a:pt x="749285" y="420752"/>
                  </a:cubicBezTo>
                  <a:close/>
                  <a:moveTo>
                    <a:pt x="18012" y="420752"/>
                  </a:moveTo>
                  <a:lnTo>
                    <a:pt x="127883" y="420752"/>
                  </a:lnTo>
                  <a:cubicBezTo>
                    <a:pt x="137970" y="420752"/>
                    <a:pt x="146255" y="429037"/>
                    <a:pt x="146255" y="438764"/>
                  </a:cubicBezTo>
                  <a:cubicBezTo>
                    <a:pt x="146255" y="448490"/>
                    <a:pt x="137970" y="456775"/>
                    <a:pt x="127883" y="456775"/>
                  </a:cubicBezTo>
                  <a:lnTo>
                    <a:pt x="18012" y="456775"/>
                  </a:lnTo>
                  <a:cubicBezTo>
                    <a:pt x="8286" y="456775"/>
                    <a:pt x="0" y="448490"/>
                    <a:pt x="0" y="438764"/>
                  </a:cubicBezTo>
                  <a:cubicBezTo>
                    <a:pt x="0" y="429037"/>
                    <a:pt x="8286" y="420752"/>
                    <a:pt x="18012" y="420752"/>
                  </a:cubicBezTo>
                  <a:close/>
                  <a:moveTo>
                    <a:pt x="463525" y="198857"/>
                  </a:moveTo>
                  <a:cubicBezTo>
                    <a:pt x="447329" y="198857"/>
                    <a:pt x="432932" y="205340"/>
                    <a:pt x="422494" y="216145"/>
                  </a:cubicBezTo>
                  <a:cubicBezTo>
                    <a:pt x="411696" y="226590"/>
                    <a:pt x="405218" y="241357"/>
                    <a:pt x="405218" y="257565"/>
                  </a:cubicBezTo>
                  <a:cubicBezTo>
                    <a:pt x="405218" y="268370"/>
                    <a:pt x="408097" y="278815"/>
                    <a:pt x="413496" y="287819"/>
                  </a:cubicBezTo>
                  <a:lnTo>
                    <a:pt x="339711" y="349408"/>
                  </a:lnTo>
                  <a:cubicBezTo>
                    <a:pt x="332873" y="346527"/>
                    <a:pt x="325314" y="345086"/>
                    <a:pt x="317756" y="345086"/>
                  </a:cubicBezTo>
                  <a:cubicBezTo>
                    <a:pt x="301559" y="345086"/>
                    <a:pt x="286802" y="351569"/>
                    <a:pt x="276364" y="362374"/>
                  </a:cubicBezTo>
                  <a:cubicBezTo>
                    <a:pt x="265567" y="372819"/>
                    <a:pt x="259088" y="387586"/>
                    <a:pt x="259088" y="403794"/>
                  </a:cubicBezTo>
                  <a:cubicBezTo>
                    <a:pt x="259088" y="420001"/>
                    <a:pt x="265567" y="434768"/>
                    <a:pt x="276364" y="445213"/>
                  </a:cubicBezTo>
                  <a:cubicBezTo>
                    <a:pt x="286802" y="456018"/>
                    <a:pt x="301559" y="462501"/>
                    <a:pt x="317756" y="462501"/>
                  </a:cubicBezTo>
                  <a:cubicBezTo>
                    <a:pt x="328913" y="462501"/>
                    <a:pt x="339711" y="459260"/>
                    <a:pt x="348349" y="453497"/>
                  </a:cubicBezTo>
                  <a:lnTo>
                    <a:pt x="471444" y="528773"/>
                  </a:lnTo>
                  <a:lnTo>
                    <a:pt x="336832" y="566590"/>
                  </a:lnTo>
                  <a:cubicBezTo>
                    <a:pt x="333592" y="559747"/>
                    <a:pt x="329633" y="553624"/>
                    <a:pt x="324594" y="548582"/>
                  </a:cubicBezTo>
                  <a:cubicBezTo>
                    <a:pt x="313797" y="538137"/>
                    <a:pt x="299040" y="531654"/>
                    <a:pt x="282843" y="531654"/>
                  </a:cubicBezTo>
                  <a:cubicBezTo>
                    <a:pt x="266646" y="531654"/>
                    <a:pt x="251889" y="538137"/>
                    <a:pt x="241452" y="548582"/>
                  </a:cubicBezTo>
                  <a:cubicBezTo>
                    <a:pt x="230654" y="559387"/>
                    <a:pt x="224175" y="574154"/>
                    <a:pt x="224175" y="590362"/>
                  </a:cubicBezTo>
                  <a:cubicBezTo>
                    <a:pt x="224175" y="606569"/>
                    <a:pt x="230654" y="621336"/>
                    <a:pt x="241452" y="631781"/>
                  </a:cubicBezTo>
                  <a:cubicBezTo>
                    <a:pt x="251889" y="642586"/>
                    <a:pt x="266646" y="649069"/>
                    <a:pt x="282843" y="649069"/>
                  </a:cubicBezTo>
                  <a:cubicBezTo>
                    <a:pt x="299040" y="649069"/>
                    <a:pt x="313797" y="642586"/>
                    <a:pt x="324594" y="631781"/>
                  </a:cubicBezTo>
                  <a:cubicBezTo>
                    <a:pt x="332153" y="624218"/>
                    <a:pt x="337552" y="614493"/>
                    <a:pt x="340431" y="603328"/>
                  </a:cubicBezTo>
                  <a:lnTo>
                    <a:pt x="476123" y="565150"/>
                  </a:lnTo>
                  <a:cubicBezTo>
                    <a:pt x="479362" y="571993"/>
                    <a:pt x="483321" y="577756"/>
                    <a:pt x="488360" y="583158"/>
                  </a:cubicBezTo>
                  <a:cubicBezTo>
                    <a:pt x="499158" y="593603"/>
                    <a:pt x="513555" y="600446"/>
                    <a:pt x="529752" y="600446"/>
                  </a:cubicBezTo>
                  <a:cubicBezTo>
                    <a:pt x="546308" y="600446"/>
                    <a:pt x="560705" y="593603"/>
                    <a:pt x="571503" y="583158"/>
                  </a:cubicBezTo>
                  <a:cubicBezTo>
                    <a:pt x="582301" y="572353"/>
                    <a:pt x="588779" y="557586"/>
                    <a:pt x="588779" y="541379"/>
                  </a:cubicBezTo>
                  <a:cubicBezTo>
                    <a:pt x="588779" y="525171"/>
                    <a:pt x="582301" y="510404"/>
                    <a:pt x="571503" y="499959"/>
                  </a:cubicBezTo>
                  <a:cubicBezTo>
                    <a:pt x="560705" y="489154"/>
                    <a:pt x="546308" y="482671"/>
                    <a:pt x="529752" y="482671"/>
                  </a:cubicBezTo>
                  <a:cubicBezTo>
                    <a:pt x="514995" y="482671"/>
                    <a:pt x="501318" y="488074"/>
                    <a:pt x="490520" y="497798"/>
                  </a:cubicBezTo>
                  <a:lnTo>
                    <a:pt x="372104" y="425764"/>
                  </a:lnTo>
                  <a:cubicBezTo>
                    <a:pt x="374984" y="418921"/>
                    <a:pt x="376424" y="411718"/>
                    <a:pt x="376424" y="403794"/>
                  </a:cubicBezTo>
                  <a:cubicBezTo>
                    <a:pt x="376424" y="392629"/>
                    <a:pt x="373184" y="382184"/>
                    <a:pt x="367785" y="373179"/>
                  </a:cubicBezTo>
                  <a:lnTo>
                    <a:pt x="441210" y="311951"/>
                  </a:lnTo>
                  <a:cubicBezTo>
                    <a:pt x="448049" y="314832"/>
                    <a:pt x="455607" y="316273"/>
                    <a:pt x="463525" y="316273"/>
                  </a:cubicBezTo>
                  <a:cubicBezTo>
                    <a:pt x="479722" y="316273"/>
                    <a:pt x="494479" y="309790"/>
                    <a:pt x="505277" y="299345"/>
                  </a:cubicBezTo>
                  <a:cubicBezTo>
                    <a:pt x="515715" y="288540"/>
                    <a:pt x="522193" y="273773"/>
                    <a:pt x="522193" y="257565"/>
                  </a:cubicBezTo>
                  <a:cubicBezTo>
                    <a:pt x="522193" y="241357"/>
                    <a:pt x="515715" y="226590"/>
                    <a:pt x="505277" y="216145"/>
                  </a:cubicBezTo>
                  <a:cubicBezTo>
                    <a:pt x="494479" y="205340"/>
                    <a:pt x="479722" y="198857"/>
                    <a:pt x="463525" y="198857"/>
                  </a:cubicBezTo>
                  <a:close/>
                  <a:moveTo>
                    <a:pt x="466765" y="66675"/>
                  </a:moveTo>
                  <a:cubicBezTo>
                    <a:pt x="558546" y="73518"/>
                    <a:pt x="641329" y="113857"/>
                    <a:pt x="702876" y="175446"/>
                  </a:cubicBezTo>
                  <a:cubicBezTo>
                    <a:pt x="762623" y="234874"/>
                    <a:pt x="802215" y="314832"/>
                    <a:pt x="810853" y="403794"/>
                  </a:cubicBezTo>
                  <a:lnTo>
                    <a:pt x="748226" y="403794"/>
                  </a:lnTo>
                  <a:cubicBezTo>
                    <a:pt x="728430" y="403794"/>
                    <a:pt x="711874" y="420362"/>
                    <a:pt x="711874" y="440171"/>
                  </a:cubicBezTo>
                  <a:cubicBezTo>
                    <a:pt x="711874" y="460340"/>
                    <a:pt x="728430" y="476548"/>
                    <a:pt x="748226" y="476548"/>
                  </a:cubicBezTo>
                  <a:lnTo>
                    <a:pt x="810853" y="476548"/>
                  </a:lnTo>
                  <a:cubicBezTo>
                    <a:pt x="802215" y="565510"/>
                    <a:pt x="762623" y="645468"/>
                    <a:pt x="702876" y="705256"/>
                  </a:cubicBezTo>
                  <a:cubicBezTo>
                    <a:pt x="641329" y="766845"/>
                    <a:pt x="558546" y="806824"/>
                    <a:pt x="466765" y="814027"/>
                  </a:cubicBezTo>
                  <a:lnTo>
                    <a:pt x="466765" y="750997"/>
                  </a:lnTo>
                  <a:cubicBezTo>
                    <a:pt x="466765" y="730828"/>
                    <a:pt x="450208" y="714260"/>
                    <a:pt x="430412" y="714260"/>
                  </a:cubicBezTo>
                  <a:cubicBezTo>
                    <a:pt x="410257" y="714260"/>
                    <a:pt x="394060" y="730828"/>
                    <a:pt x="394060" y="750997"/>
                  </a:cubicBezTo>
                  <a:lnTo>
                    <a:pt x="394060" y="812586"/>
                  </a:lnTo>
                  <a:cubicBezTo>
                    <a:pt x="308038" y="802502"/>
                    <a:pt x="231014" y="763243"/>
                    <a:pt x="173066" y="705256"/>
                  </a:cubicBezTo>
                  <a:cubicBezTo>
                    <a:pt x="113318" y="645468"/>
                    <a:pt x="73726" y="565510"/>
                    <a:pt x="65088" y="476548"/>
                  </a:cubicBezTo>
                  <a:lnTo>
                    <a:pt x="127355" y="476548"/>
                  </a:lnTo>
                  <a:cubicBezTo>
                    <a:pt x="147511" y="476548"/>
                    <a:pt x="164068" y="460340"/>
                    <a:pt x="164068" y="440171"/>
                  </a:cubicBezTo>
                  <a:cubicBezTo>
                    <a:pt x="164068" y="420362"/>
                    <a:pt x="147511" y="403794"/>
                    <a:pt x="127355" y="403794"/>
                  </a:cubicBezTo>
                  <a:lnTo>
                    <a:pt x="65088" y="403794"/>
                  </a:lnTo>
                  <a:cubicBezTo>
                    <a:pt x="73726" y="314832"/>
                    <a:pt x="113318" y="234874"/>
                    <a:pt x="173066" y="175446"/>
                  </a:cubicBezTo>
                  <a:cubicBezTo>
                    <a:pt x="231014" y="117099"/>
                    <a:pt x="308038" y="77840"/>
                    <a:pt x="394060" y="68116"/>
                  </a:cubicBezTo>
                  <a:lnTo>
                    <a:pt x="394060" y="129345"/>
                  </a:lnTo>
                  <a:cubicBezTo>
                    <a:pt x="394060" y="149874"/>
                    <a:pt x="410257" y="166082"/>
                    <a:pt x="430412" y="166082"/>
                  </a:cubicBezTo>
                  <a:cubicBezTo>
                    <a:pt x="450208" y="166082"/>
                    <a:pt x="466765" y="149874"/>
                    <a:pt x="466765" y="129345"/>
                  </a:cubicBezTo>
                  <a:close/>
                  <a:moveTo>
                    <a:pt x="431199" y="0"/>
                  </a:moveTo>
                  <a:cubicBezTo>
                    <a:pt x="441646" y="0"/>
                    <a:pt x="449211" y="8285"/>
                    <a:pt x="449211" y="18372"/>
                  </a:cubicBezTo>
                  <a:lnTo>
                    <a:pt x="449211" y="127883"/>
                  </a:lnTo>
                  <a:cubicBezTo>
                    <a:pt x="449211" y="138329"/>
                    <a:pt x="441646" y="146615"/>
                    <a:pt x="431199" y="146615"/>
                  </a:cubicBezTo>
                  <a:cubicBezTo>
                    <a:pt x="421113" y="146615"/>
                    <a:pt x="412827" y="138329"/>
                    <a:pt x="412827" y="127883"/>
                  </a:cubicBezTo>
                  <a:lnTo>
                    <a:pt x="412827" y="18372"/>
                  </a:lnTo>
                  <a:cubicBezTo>
                    <a:pt x="412827" y="8285"/>
                    <a:pt x="421113" y="0"/>
                    <a:pt x="431199" y="0"/>
                  </a:cubicBezTo>
                  <a:close/>
                </a:path>
              </a:pathLst>
            </a:custGeom>
            <a:solidFill>
              <a:schemeClr val="bg1"/>
            </a:solidFill>
            <a:ln>
              <a:noFill/>
            </a:ln>
            <a:effectLst/>
          </p:spPr>
          <p:txBody>
            <a:bodyPr wrap="square" anchor="ctr">
              <a:noAutofit/>
            </a:bodyPr>
            <a:lstStyle/>
            <a:p>
              <a:endParaRPr lang="en-US" sz="900" dirty="0">
                <a:latin typeface="Times" panose="02020603050405020304" pitchFamily="18" charset="0"/>
                <a:cs typeface="Times" panose="02020603050405020304" pitchFamily="18" charset="0"/>
              </a:endParaRPr>
            </a:p>
          </p:txBody>
        </p:sp>
      </p:grpSp>
      <p:sp>
        <p:nvSpPr>
          <p:cNvPr id="13" name="Freeform 16">
            <a:extLst>
              <a:ext uri="{FF2B5EF4-FFF2-40B4-BE49-F238E27FC236}">
                <a16:creationId xmlns:a16="http://schemas.microsoft.com/office/drawing/2014/main" id="{3FE96797-5FA3-0426-E4FD-E722C8F95D8D}"/>
              </a:ext>
            </a:extLst>
          </p:cNvPr>
          <p:cNvSpPr>
            <a:spLocks noChangeArrowheads="1"/>
          </p:cNvSpPr>
          <p:nvPr/>
        </p:nvSpPr>
        <p:spPr bwMode="auto">
          <a:xfrm>
            <a:off x="11434171" y="5770057"/>
            <a:ext cx="764580" cy="808371"/>
          </a:xfrm>
          <a:custGeom>
            <a:avLst/>
            <a:gdLst>
              <a:gd name="connsiteX0" fmla="*/ 6122 w 831490"/>
              <a:gd name="connsiteY0" fmla="*/ 782638 h 879113"/>
              <a:gd name="connsiteX1" fmla="*/ 53653 w 831490"/>
              <a:gd name="connsiteY1" fmla="*/ 809439 h 879113"/>
              <a:gd name="connsiteX2" fmla="*/ 182563 w 831490"/>
              <a:gd name="connsiteY2" fmla="*/ 828996 h 879113"/>
              <a:gd name="connsiteX3" fmla="*/ 311113 w 831490"/>
              <a:gd name="connsiteY3" fmla="*/ 809439 h 879113"/>
              <a:gd name="connsiteX4" fmla="*/ 358644 w 831490"/>
              <a:gd name="connsiteY4" fmla="*/ 782638 h 879113"/>
              <a:gd name="connsiteX5" fmla="*/ 364765 w 831490"/>
              <a:gd name="connsiteY5" fmla="*/ 803282 h 879113"/>
              <a:gd name="connsiteX6" fmla="*/ 306071 w 831490"/>
              <a:gd name="connsiteY6" fmla="*/ 859418 h 879113"/>
              <a:gd name="connsiteX7" fmla="*/ 182563 w 831490"/>
              <a:gd name="connsiteY7" fmla="*/ 877526 h 879113"/>
              <a:gd name="connsiteX8" fmla="*/ 58694 w 831490"/>
              <a:gd name="connsiteY8" fmla="*/ 859418 h 879113"/>
              <a:gd name="connsiteX9" fmla="*/ 0 w 831490"/>
              <a:gd name="connsiteY9" fmla="*/ 803282 h 879113"/>
              <a:gd name="connsiteX10" fmla="*/ 6122 w 831490"/>
              <a:gd name="connsiteY10" fmla="*/ 782638 h 879113"/>
              <a:gd name="connsiteX11" fmla="*/ 396133 w 831490"/>
              <a:gd name="connsiteY11" fmla="*/ 763588 h 879113"/>
              <a:gd name="connsiteX12" fmla="*/ 453701 w 831490"/>
              <a:gd name="connsiteY12" fmla="*/ 796543 h 879113"/>
              <a:gd name="connsiteX13" fmla="*/ 609854 w 831490"/>
              <a:gd name="connsiteY13" fmla="*/ 819721 h 879113"/>
              <a:gd name="connsiteX14" fmla="*/ 766007 w 831490"/>
              <a:gd name="connsiteY14" fmla="*/ 796543 h 879113"/>
              <a:gd name="connsiteX15" fmla="*/ 823935 w 831490"/>
              <a:gd name="connsiteY15" fmla="*/ 763588 h 879113"/>
              <a:gd name="connsiteX16" fmla="*/ 831490 w 831490"/>
              <a:gd name="connsiteY16" fmla="*/ 788576 h 879113"/>
              <a:gd name="connsiteX17" fmla="*/ 759890 w 831490"/>
              <a:gd name="connsiteY17" fmla="*/ 857022 h 879113"/>
              <a:gd name="connsiteX18" fmla="*/ 609854 w 831490"/>
              <a:gd name="connsiteY18" fmla="*/ 879113 h 879113"/>
              <a:gd name="connsiteX19" fmla="*/ 459818 w 831490"/>
              <a:gd name="connsiteY19" fmla="*/ 857022 h 879113"/>
              <a:gd name="connsiteX20" fmla="*/ 388937 w 831490"/>
              <a:gd name="connsiteY20" fmla="*/ 788576 h 879113"/>
              <a:gd name="connsiteX21" fmla="*/ 396133 w 831490"/>
              <a:gd name="connsiteY21" fmla="*/ 763588 h 879113"/>
              <a:gd name="connsiteX22" fmla="*/ 6122 w 831490"/>
              <a:gd name="connsiteY22" fmla="*/ 719138 h 879113"/>
              <a:gd name="connsiteX23" fmla="*/ 53653 w 831490"/>
              <a:gd name="connsiteY23" fmla="*/ 746300 h 879113"/>
              <a:gd name="connsiteX24" fmla="*/ 182563 w 831490"/>
              <a:gd name="connsiteY24" fmla="*/ 765495 h 879113"/>
              <a:gd name="connsiteX25" fmla="*/ 311113 w 831490"/>
              <a:gd name="connsiteY25" fmla="*/ 746300 h 879113"/>
              <a:gd name="connsiteX26" fmla="*/ 358644 w 831490"/>
              <a:gd name="connsiteY26" fmla="*/ 719138 h 879113"/>
              <a:gd name="connsiteX27" fmla="*/ 364765 w 831490"/>
              <a:gd name="connsiteY27" fmla="*/ 739781 h 879113"/>
              <a:gd name="connsiteX28" fmla="*/ 306071 w 831490"/>
              <a:gd name="connsiteY28" fmla="*/ 795918 h 879113"/>
              <a:gd name="connsiteX29" fmla="*/ 182563 w 831490"/>
              <a:gd name="connsiteY29" fmla="*/ 814026 h 879113"/>
              <a:gd name="connsiteX30" fmla="*/ 58694 w 831490"/>
              <a:gd name="connsiteY30" fmla="*/ 795918 h 879113"/>
              <a:gd name="connsiteX31" fmla="*/ 0 w 831490"/>
              <a:gd name="connsiteY31" fmla="*/ 739781 h 879113"/>
              <a:gd name="connsiteX32" fmla="*/ 6122 w 831490"/>
              <a:gd name="connsiteY32" fmla="*/ 719138 h 879113"/>
              <a:gd name="connsiteX33" fmla="*/ 396133 w 831490"/>
              <a:gd name="connsiteY33" fmla="*/ 685800 h 879113"/>
              <a:gd name="connsiteX34" fmla="*/ 453701 w 831490"/>
              <a:gd name="connsiteY34" fmla="*/ 718393 h 879113"/>
              <a:gd name="connsiteX35" fmla="*/ 609854 w 831490"/>
              <a:gd name="connsiteY35" fmla="*/ 741933 h 879113"/>
              <a:gd name="connsiteX36" fmla="*/ 766007 w 831490"/>
              <a:gd name="connsiteY36" fmla="*/ 718393 h 879113"/>
              <a:gd name="connsiteX37" fmla="*/ 823935 w 831490"/>
              <a:gd name="connsiteY37" fmla="*/ 685800 h 879113"/>
              <a:gd name="connsiteX38" fmla="*/ 831490 w 831490"/>
              <a:gd name="connsiteY38" fmla="*/ 710788 h 879113"/>
              <a:gd name="connsiteX39" fmla="*/ 759890 w 831490"/>
              <a:gd name="connsiteY39" fmla="*/ 778872 h 879113"/>
              <a:gd name="connsiteX40" fmla="*/ 609854 w 831490"/>
              <a:gd name="connsiteY40" fmla="*/ 801326 h 879113"/>
              <a:gd name="connsiteX41" fmla="*/ 459818 w 831490"/>
              <a:gd name="connsiteY41" fmla="*/ 778872 h 879113"/>
              <a:gd name="connsiteX42" fmla="*/ 388937 w 831490"/>
              <a:gd name="connsiteY42" fmla="*/ 710788 h 879113"/>
              <a:gd name="connsiteX43" fmla="*/ 396133 w 831490"/>
              <a:gd name="connsiteY43" fmla="*/ 685800 h 879113"/>
              <a:gd name="connsiteX44" fmla="*/ 6122 w 831490"/>
              <a:gd name="connsiteY44" fmla="*/ 655638 h 879113"/>
              <a:gd name="connsiteX45" fmla="*/ 53653 w 831490"/>
              <a:gd name="connsiteY45" fmla="*/ 682698 h 879113"/>
              <a:gd name="connsiteX46" fmla="*/ 182563 w 831490"/>
              <a:gd name="connsiteY46" fmla="*/ 701820 h 879113"/>
              <a:gd name="connsiteX47" fmla="*/ 311113 w 831490"/>
              <a:gd name="connsiteY47" fmla="*/ 682698 h 879113"/>
              <a:gd name="connsiteX48" fmla="*/ 358644 w 831490"/>
              <a:gd name="connsiteY48" fmla="*/ 655638 h 879113"/>
              <a:gd name="connsiteX49" fmla="*/ 364765 w 831490"/>
              <a:gd name="connsiteY49" fmla="*/ 676203 h 879113"/>
              <a:gd name="connsiteX50" fmla="*/ 306071 w 831490"/>
              <a:gd name="connsiteY50" fmla="*/ 732127 h 879113"/>
              <a:gd name="connsiteX51" fmla="*/ 182563 w 831490"/>
              <a:gd name="connsiteY51" fmla="*/ 750527 h 879113"/>
              <a:gd name="connsiteX52" fmla="*/ 58694 w 831490"/>
              <a:gd name="connsiteY52" fmla="*/ 732127 h 879113"/>
              <a:gd name="connsiteX53" fmla="*/ 0 w 831490"/>
              <a:gd name="connsiteY53" fmla="*/ 676203 h 879113"/>
              <a:gd name="connsiteX54" fmla="*/ 6122 w 831490"/>
              <a:gd name="connsiteY54" fmla="*/ 655638 h 879113"/>
              <a:gd name="connsiteX55" fmla="*/ 396133 w 831490"/>
              <a:gd name="connsiteY55" fmla="*/ 608013 h 879113"/>
              <a:gd name="connsiteX56" fmla="*/ 453701 w 831490"/>
              <a:gd name="connsiteY56" fmla="*/ 640968 h 879113"/>
              <a:gd name="connsiteX57" fmla="*/ 609854 w 831490"/>
              <a:gd name="connsiteY57" fmla="*/ 664146 h 879113"/>
              <a:gd name="connsiteX58" fmla="*/ 766007 w 831490"/>
              <a:gd name="connsiteY58" fmla="*/ 640968 h 879113"/>
              <a:gd name="connsiteX59" fmla="*/ 823935 w 831490"/>
              <a:gd name="connsiteY59" fmla="*/ 608013 h 879113"/>
              <a:gd name="connsiteX60" fmla="*/ 831490 w 831490"/>
              <a:gd name="connsiteY60" fmla="*/ 633001 h 879113"/>
              <a:gd name="connsiteX61" fmla="*/ 759890 w 831490"/>
              <a:gd name="connsiteY61" fmla="*/ 701085 h 879113"/>
              <a:gd name="connsiteX62" fmla="*/ 609854 w 831490"/>
              <a:gd name="connsiteY62" fmla="*/ 723538 h 879113"/>
              <a:gd name="connsiteX63" fmla="*/ 459818 w 831490"/>
              <a:gd name="connsiteY63" fmla="*/ 701085 h 879113"/>
              <a:gd name="connsiteX64" fmla="*/ 388937 w 831490"/>
              <a:gd name="connsiteY64" fmla="*/ 633001 h 879113"/>
              <a:gd name="connsiteX65" fmla="*/ 396133 w 831490"/>
              <a:gd name="connsiteY65" fmla="*/ 608013 h 879113"/>
              <a:gd name="connsiteX66" fmla="*/ 6122 w 831490"/>
              <a:gd name="connsiteY66" fmla="*/ 592138 h 879113"/>
              <a:gd name="connsiteX67" fmla="*/ 53653 w 831490"/>
              <a:gd name="connsiteY67" fmla="*/ 619198 h 879113"/>
              <a:gd name="connsiteX68" fmla="*/ 182563 w 831490"/>
              <a:gd name="connsiteY68" fmla="*/ 638320 h 879113"/>
              <a:gd name="connsiteX69" fmla="*/ 311113 w 831490"/>
              <a:gd name="connsiteY69" fmla="*/ 619198 h 879113"/>
              <a:gd name="connsiteX70" fmla="*/ 358644 w 831490"/>
              <a:gd name="connsiteY70" fmla="*/ 592138 h 879113"/>
              <a:gd name="connsiteX71" fmla="*/ 364765 w 831490"/>
              <a:gd name="connsiteY71" fmla="*/ 612703 h 879113"/>
              <a:gd name="connsiteX72" fmla="*/ 306071 w 831490"/>
              <a:gd name="connsiteY72" fmla="*/ 668627 h 879113"/>
              <a:gd name="connsiteX73" fmla="*/ 182563 w 831490"/>
              <a:gd name="connsiteY73" fmla="*/ 687027 h 879113"/>
              <a:gd name="connsiteX74" fmla="*/ 58694 w 831490"/>
              <a:gd name="connsiteY74" fmla="*/ 668627 h 879113"/>
              <a:gd name="connsiteX75" fmla="*/ 0 w 831490"/>
              <a:gd name="connsiteY75" fmla="*/ 612703 h 879113"/>
              <a:gd name="connsiteX76" fmla="*/ 6122 w 831490"/>
              <a:gd name="connsiteY76" fmla="*/ 592138 h 879113"/>
              <a:gd name="connsiteX77" fmla="*/ 396133 w 831490"/>
              <a:gd name="connsiteY77" fmla="*/ 530225 h 879113"/>
              <a:gd name="connsiteX78" fmla="*/ 453701 w 831490"/>
              <a:gd name="connsiteY78" fmla="*/ 562717 h 879113"/>
              <a:gd name="connsiteX79" fmla="*/ 609854 w 831490"/>
              <a:gd name="connsiteY79" fmla="*/ 586183 h 879113"/>
              <a:gd name="connsiteX80" fmla="*/ 766007 w 831490"/>
              <a:gd name="connsiteY80" fmla="*/ 562717 h 879113"/>
              <a:gd name="connsiteX81" fmla="*/ 823935 w 831490"/>
              <a:gd name="connsiteY81" fmla="*/ 530225 h 879113"/>
              <a:gd name="connsiteX82" fmla="*/ 831490 w 831490"/>
              <a:gd name="connsiteY82" fmla="*/ 555135 h 879113"/>
              <a:gd name="connsiteX83" fmla="*/ 759890 w 831490"/>
              <a:gd name="connsiteY83" fmla="*/ 623007 h 879113"/>
              <a:gd name="connsiteX84" fmla="*/ 609854 w 831490"/>
              <a:gd name="connsiteY84" fmla="*/ 645752 h 879113"/>
              <a:gd name="connsiteX85" fmla="*/ 459818 w 831490"/>
              <a:gd name="connsiteY85" fmla="*/ 623007 h 879113"/>
              <a:gd name="connsiteX86" fmla="*/ 388937 w 831490"/>
              <a:gd name="connsiteY86" fmla="*/ 555135 h 879113"/>
              <a:gd name="connsiteX87" fmla="*/ 396133 w 831490"/>
              <a:gd name="connsiteY87" fmla="*/ 530225 h 879113"/>
              <a:gd name="connsiteX88" fmla="*/ 6122 w 831490"/>
              <a:gd name="connsiteY88" fmla="*/ 528638 h 879113"/>
              <a:gd name="connsiteX89" fmla="*/ 53653 w 831490"/>
              <a:gd name="connsiteY89" fmla="*/ 555438 h 879113"/>
              <a:gd name="connsiteX90" fmla="*/ 182563 w 831490"/>
              <a:gd name="connsiteY90" fmla="*/ 574995 h 879113"/>
              <a:gd name="connsiteX91" fmla="*/ 311113 w 831490"/>
              <a:gd name="connsiteY91" fmla="*/ 555438 h 879113"/>
              <a:gd name="connsiteX92" fmla="*/ 358644 w 831490"/>
              <a:gd name="connsiteY92" fmla="*/ 528638 h 879113"/>
              <a:gd name="connsiteX93" fmla="*/ 364765 w 831490"/>
              <a:gd name="connsiteY93" fmla="*/ 549281 h 879113"/>
              <a:gd name="connsiteX94" fmla="*/ 306071 w 831490"/>
              <a:gd name="connsiteY94" fmla="*/ 605417 h 879113"/>
              <a:gd name="connsiteX95" fmla="*/ 182563 w 831490"/>
              <a:gd name="connsiteY95" fmla="*/ 623526 h 879113"/>
              <a:gd name="connsiteX96" fmla="*/ 58694 w 831490"/>
              <a:gd name="connsiteY96" fmla="*/ 605417 h 879113"/>
              <a:gd name="connsiteX97" fmla="*/ 0 w 831490"/>
              <a:gd name="connsiteY97" fmla="*/ 549281 h 879113"/>
              <a:gd name="connsiteX98" fmla="*/ 6122 w 831490"/>
              <a:gd name="connsiteY98" fmla="*/ 528638 h 879113"/>
              <a:gd name="connsiteX99" fmla="*/ 6122 w 831490"/>
              <a:gd name="connsiteY99" fmla="*/ 465138 h 879113"/>
              <a:gd name="connsiteX100" fmla="*/ 53653 w 831490"/>
              <a:gd name="connsiteY100" fmla="*/ 492300 h 879113"/>
              <a:gd name="connsiteX101" fmla="*/ 182563 w 831490"/>
              <a:gd name="connsiteY101" fmla="*/ 511495 h 879113"/>
              <a:gd name="connsiteX102" fmla="*/ 311113 w 831490"/>
              <a:gd name="connsiteY102" fmla="*/ 492300 h 879113"/>
              <a:gd name="connsiteX103" fmla="*/ 358644 w 831490"/>
              <a:gd name="connsiteY103" fmla="*/ 465138 h 879113"/>
              <a:gd name="connsiteX104" fmla="*/ 364765 w 831490"/>
              <a:gd name="connsiteY104" fmla="*/ 485781 h 879113"/>
              <a:gd name="connsiteX105" fmla="*/ 306071 w 831490"/>
              <a:gd name="connsiteY105" fmla="*/ 541917 h 879113"/>
              <a:gd name="connsiteX106" fmla="*/ 182563 w 831490"/>
              <a:gd name="connsiteY106" fmla="*/ 560026 h 879113"/>
              <a:gd name="connsiteX107" fmla="*/ 58694 w 831490"/>
              <a:gd name="connsiteY107" fmla="*/ 541917 h 879113"/>
              <a:gd name="connsiteX108" fmla="*/ 0 w 831490"/>
              <a:gd name="connsiteY108" fmla="*/ 485781 h 879113"/>
              <a:gd name="connsiteX109" fmla="*/ 6122 w 831490"/>
              <a:gd name="connsiteY109" fmla="*/ 465138 h 879113"/>
              <a:gd name="connsiteX110" fmla="*/ 396133 w 831490"/>
              <a:gd name="connsiteY110" fmla="*/ 454025 h 879113"/>
              <a:gd name="connsiteX111" fmla="*/ 453701 w 831490"/>
              <a:gd name="connsiteY111" fmla="*/ 486256 h 879113"/>
              <a:gd name="connsiteX112" fmla="*/ 609854 w 831490"/>
              <a:gd name="connsiteY112" fmla="*/ 510158 h 879113"/>
              <a:gd name="connsiteX113" fmla="*/ 766007 w 831490"/>
              <a:gd name="connsiteY113" fmla="*/ 486256 h 879113"/>
              <a:gd name="connsiteX114" fmla="*/ 823935 w 831490"/>
              <a:gd name="connsiteY114" fmla="*/ 454025 h 879113"/>
              <a:gd name="connsiteX115" fmla="*/ 831490 w 831490"/>
              <a:gd name="connsiteY115" fmla="*/ 478651 h 879113"/>
              <a:gd name="connsiteX116" fmla="*/ 759890 w 831490"/>
              <a:gd name="connsiteY116" fmla="*/ 547097 h 879113"/>
              <a:gd name="connsiteX117" fmla="*/ 609854 w 831490"/>
              <a:gd name="connsiteY117" fmla="*/ 569551 h 879113"/>
              <a:gd name="connsiteX118" fmla="*/ 459818 w 831490"/>
              <a:gd name="connsiteY118" fmla="*/ 547097 h 879113"/>
              <a:gd name="connsiteX119" fmla="*/ 388937 w 831490"/>
              <a:gd name="connsiteY119" fmla="*/ 478651 h 879113"/>
              <a:gd name="connsiteX120" fmla="*/ 396133 w 831490"/>
              <a:gd name="connsiteY120" fmla="*/ 454025 h 879113"/>
              <a:gd name="connsiteX121" fmla="*/ 396133 w 831490"/>
              <a:gd name="connsiteY121" fmla="*/ 376238 h 879113"/>
              <a:gd name="connsiteX122" fmla="*/ 453701 w 831490"/>
              <a:gd name="connsiteY122" fmla="*/ 408486 h 879113"/>
              <a:gd name="connsiteX123" fmla="*/ 609854 w 831490"/>
              <a:gd name="connsiteY123" fmla="*/ 431775 h 879113"/>
              <a:gd name="connsiteX124" fmla="*/ 766007 w 831490"/>
              <a:gd name="connsiteY124" fmla="*/ 408486 h 879113"/>
              <a:gd name="connsiteX125" fmla="*/ 823935 w 831490"/>
              <a:gd name="connsiteY125" fmla="*/ 376238 h 879113"/>
              <a:gd name="connsiteX126" fmla="*/ 831490 w 831490"/>
              <a:gd name="connsiteY126" fmla="*/ 400961 h 879113"/>
              <a:gd name="connsiteX127" fmla="*/ 759890 w 831490"/>
              <a:gd name="connsiteY127" fmla="*/ 467965 h 879113"/>
              <a:gd name="connsiteX128" fmla="*/ 609854 w 831490"/>
              <a:gd name="connsiteY128" fmla="*/ 490180 h 879113"/>
              <a:gd name="connsiteX129" fmla="*/ 459818 w 831490"/>
              <a:gd name="connsiteY129" fmla="*/ 467965 h 879113"/>
              <a:gd name="connsiteX130" fmla="*/ 388937 w 831490"/>
              <a:gd name="connsiteY130" fmla="*/ 400961 h 879113"/>
              <a:gd name="connsiteX131" fmla="*/ 396133 w 831490"/>
              <a:gd name="connsiteY131" fmla="*/ 376238 h 879113"/>
              <a:gd name="connsiteX132" fmla="*/ 182563 w 831490"/>
              <a:gd name="connsiteY132" fmla="*/ 347663 h 879113"/>
              <a:gd name="connsiteX133" fmla="*/ 306071 w 831490"/>
              <a:gd name="connsiteY133" fmla="*/ 365938 h 879113"/>
              <a:gd name="connsiteX134" fmla="*/ 364765 w 831490"/>
              <a:gd name="connsiteY134" fmla="*/ 421481 h 879113"/>
              <a:gd name="connsiteX135" fmla="*/ 306071 w 831490"/>
              <a:gd name="connsiteY135" fmla="*/ 476666 h 879113"/>
              <a:gd name="connsiteX136" fmla="*/ 182563 w 831490"/>
              <a:gd name="connsiteY136" fmla="*/ 494942 h 879113"/>
              <a:gd name="connsiteX137" fmla="*/ 58694 w 831490"/>
              <a:gd name="connsiteY137" fmla="*/ 476666 h 879113"/>
              <a:gd name="connsiteX138" fmla="*/ 0 w 831490"/>
              <a:gd name="connsiteY138" fmla="*/ 421481 h 879113"/>
              <a:gd name="connsiteX139" fmla="*/ 58694 w 831490"/>
              <a:gd name="connsiteY139" fmla="*/ 365938 h 879113"/>
              <a:gd name="connsiteX140" fmla="*/ 182563 w 831490"/>
              <a:gd name="connsiteY140" fmla="*/ 347663 h 879113"/>
              <a:gd name="connsiteX141" fmla="*/ 609854 w 831490"/>
              <a:gd name="connsiteY141" fmla="*/ 234950 h 879113"/>
              <a:gd name="connsiteX142" fmla="*/ 759890 w 831490"/>
              <a:gd name="connsiteY142" fmla="*/ 256985 h 879113"/>
              <a:gd name="connsiteX143" fmla="*/ 831490 w 831490"/>
              <a:gd name="connsiteY143" fmla="*/ 325257 h 879113"/>
              <a:gd name="connsiteX144" fmla="*/ 759890 w 831490"/>
              <a:gd name="connsiteY144" fmla="*/ 393168 h 879113"/>
              <a:gd name="connsiteX145" fmla="*/ 609854 w 831490"/>
              <a:gd name="connsiteY145" fmla="*/ 415564 h 879113"/>
              <a:gd name="connsiteX146" fmla="*/ 459818 w 831490"/>
              <a:gd name="connsiteY146" fmla="*/ 393168 h 879113"/>
              <a:gd name="connsiteX147" fmla="*/ 388937 w 831490"/>
              <a:gd name="connsiteY147" fmla="*/ 325257 h 879113"/>
              <a:gd name="connsiteX148" fmla="*/ 459818 w 831490"/>
              <a:gd name="connsiteY148" fmla="*/ 256985 h 879113"/>
              <a:gd name="connsiteX149" fmla="*/ 609854 w 831490"/>
              <a:gd name="connsiteY149" fmla="*/ 234950 h 879113"/>
              <a:gd name="connsiteX150" fmla="*/ 337727 w 831490"/>
              <a:gd name="connsiteY150" fmla="*/ 161091 h 879113"/>
              <a:gd name="connsiteX151" fmla="*/ 349608 w 831490"/>
              <a:gd name="connsiteY151" fmla="*/ 167923 h 879113"/>
              <a:gd name="connsiteX152" fmla="*/ 353208 w 831490"/>
              <a:gd name="connsiteY152" fmla="*/ 178351 h 879113"/>
              <a:gd name="connsiteX153" fmla="*/ 348888 w 831490"/>
              <a:gd name="connsiteY153" fmla="*/ 190576 h 879113"/>
              <a:gd name="connsiteX154" fmla="*/ 337727 w 831490"/>
              <a:gd name="connsiteY154" fmla="*/ 196689 h 879113"/>
              <a:gd name="connsiteX155" fmla="*/ 324407 w 831490"/>
              <a:gd name="connsiteY155" fmla="*/ 99243 h 879113"/>
              <a:gd name="connsiteX156" fmla="*/ 324407 w 831490"/>
              <a:gd name="connsiteY156" fmla="*/ 130886 h 879113"/>
              <a:gd name="connsiteX157" fmla="*/ 315407 w 831490"/>
              <a:gd name="connsiteY157" fmla="*/ 124054 h 879113"/>
              <a:gd name="connsiteX158" fmla="*/ 312527 w 831490"/>
              <a:gd name="connsiteY158" fmla="*/ 115425 h 879113"/>
              <a:gd name="connsiteX159" fmla="*/ 315767 w 831490"/>
              <a:gd name="connsiteY159" fmla="*/ 105356 h 879113"/>
              <a:gd name="connsiteX160" fmla="*/ 324407 w 831490"/>
              <a:gd name="connsiteY160" fmla="*/ 99243 h 879113"/>
              <a:gd name="connsiteX161" fmla="*/ 324407 w 831490"/>
              <a:gd name="connsiteY161" fmla="*/ 70118 h 879113"/>
              <a:gd name="connsiteX162" fmla="*/ 324407 w 831490"/>
              <a:gd name="connsiteY162" fmla="*/ 79107 h 879113"/>
              <a:gd name="connsiteX163" fmla="*/ 299206 w 831490"/>
              <a:gd name="connsiteY163" fmla="*/ 90973 h 879113"/>
              <a:gd name="connsiteX164" fmla="*/ 289486 w 831490"/>
              <a:gd name="connsiteY164" fmla="*/ 116503 h 879113"/>
              <a:gd name="connsiteX165" fmla="*/ 298126 w 831490"/>
              <a:gd name="connsiteY165" fmla="*/ 141314 h 879113"/>
              <a:gd name="connsiteX166" fmla="*/ 324407 w 831490"/>
              <a:gd name="connsiteY166" fmla="*/ 157136 h 879113"/>
              <a:gd name="connsiteX167" fmla="*/ 324407 w 831490"/>
              <a:gd name="connsiteY167" fmla="*/ 195610 h 879113"/>
              <a:gd name="connsiteX168" fmla="*/ 315407 w 831490"/>
              <a:gd name="connsiteY168" fmla="*/ 188059 h 879113"/>
              <a:gd name="connsiteX169" fmla="*/ 310007 w 831490"/>
              <a:gd name="connsiteY169" fmla="*/ 175115 h 879113"/>
              <a:gd name="connsiteX170" fmla="*/ 285886 w 831490"/>
              <a:gd name="connsiteY170" fmla="*/ 177991 h 879113"/>
              <a:gd name="connsiteX171" fmla="*/ 298846 w 831490"/>
              <a:gd name="connsiteY171" fmla="*/ 205679 h 879113"/>
              <a:gd name="connsiteX172" fmla="*/ 324407 w 831490"/>
              <a:gd name="connsiteY172" fmla="*/ 217545 h 879113"/>
              <a:gd name="connsiteX173" fmla="*/ 324407 w 831490"/>
              <a:gd name="connsiteY173" fmla="*/ 234085 h 879113"/>
              <a:gd name="connsiteX174" fmla="*/ 337727 w 831490"/>
              <a:gd name="connsiteY174" fmla="*/ 234085 h 879113"/>
              <a:gd name="connsiteX175" fmla="*/ 337727 w 831490"/>
              <a:gd name="connsiteY175" fmla="*/ 217185 h 879113"/>
              <a:gd name="connsiteX176" fmla="*/ 365808 w 831490"/>
              <a:gd name="connsiteY176" fmla="*/ 203162 h 879113"/>
              <a:gd name="connsiteX177" fmla="*/ 375889 w 831490"/>
              <a:gd name="connsiteY177" fmla="*/ 175115 h 879113"/>
              <a:gd name="connsiteX178" fmla="*/ 367968 w 831490"/>
              <a:gd name="connsiteY178" fmla="*/ 150663 h 879113"/>
              <a:gd name="connsiteX179" fmla="*/ 337727 w 831490"/>
              <a:gd name="connsiteY179" fmla="*/ 135201 h 879113"/>
              <a:gd name="connsiteX180" fmla="*/ 337727 w 831490"/>
              <a:gd name="connsiteY180" fmla="*/ 99243 h 879113"/>
              <a:gd name="connsiteX181" fmla="*/ 348888 w 831490"/>
              <a:gd name="connsiteY181" fmla="*/ 114346 h 879113"/>
              <a:gd name="connsiteX182" fmla="*/ 371929 w 831490"/>
              <a:gd name="connsiteY182" fmla="*/ 111110 h 879113"/>
              <a:gd name="connsiteX183" fmla="*/ 361128 w 831490"/>
              <a:gd name="connsiteY183" fmla="*/ 89175 h 879113"/>
              <a:gd name="connsiteX184" fmla="*/ 337727 w 831490"/>
              <a:gd name="connsiteY184" fmla="*/ 79107 h 879113"/>
              <a:gd name="connsiteX185" fmla="*/ 337727 w 831490"/>
              <a:gd name="connsiteY185" fmla="*/ 70118 h 879113"/>
              <a:gd name="connsiteX186" fmla="*/ 331967 w 831490"/>
              <a:gd name="connsiteY186" fmla="*/ 0 h 879113"/>
              <a:gd name="connsiteX187" fmla="*/ 437091 w 831490"/>
              <a:gd name="connsiteY187" fmla="*/ 43509 h 879113"/>
              <a:gd name="connsiteX188" fmla="*/ 480652 w 831490"/>
              <a:gd name="connsiteY188" fmla="*/ 149225 h 879113"/>
              <a:gd name="connsiteX189" fmla="*/ 437091 w 831490"/>
              <a:gd name="connsiteY189" fmla="*/ 254581 h 879113"/>
              <a:gd name="connsiteX190" fmla="*/ 331967 w 831490"/>
              <a:gd name="connsiteY190" fmla="*/ 298090 h 879113"/>
              <a:gd name="connsiteX191" fmla="*/ 226484 w 831490"/>
              <a:gd name="connsiteY191" fmla="*/ 254581 h 879113"/>
              <a:gd name="connsiteX192" fmla="*/ 182562 w 831490"/>
              <a:gd name="connsiteY192" fmla="*/ 149225 h 879113"/>
              <a:gd name="connsiteX193" fmla="*/ 226484 w 831490"/>
              <a:gd name="connsiteY193" fmla="*/ 43509 h 879113"/>
              <a:gd name="connsiteX194" fmla="*/ 331967 w 831490"/>
              <a:gd name="connsiteY194" fmla="*/ 0 h 8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831490" h="879113">
                <a:moveTo>
                  <a:pt x="6122" y="782638"/>
                </a:moveTo>
                <a:cubicBezTo>
                  <a:pt x="19445" y="794952"/>
                  <a:pt x="37809" y="803644"/>
                  <a:pt x="53653" y="809439"/>
                </a:cubicBezTo>
                <a:cubicBezTo>
                  <a:pt x="93262" y="823925"/>
                  <a:pt x="140433" y="828996"/>
                  <a:pt x="182563" y="828996"/>
                </a:cubicBezTo>
                <a:cubicBezTo>
                  <a:pt x="224332" y="828996"/>
                  <a:pt x="271143" y="823925"/>
                  <a:pt x="311113" y="809439"/>
                </a:cubicBezTo>
                <a:cubicBezTo>
                  <a:pt x="326956" y="803644"/>
                  <a:pt x="344961" y="794952"/>
                  <a:pt x="358644" y="782638"/>
                </a:cubicBezTo>
                <a:cubicBezTo>
                  <a:pt x="362605" y="789157"/>
                  <a:pt x="364765" y="796038"/>
                  <a:pt x="364765" y="803282"/>
                </a:cubicBezTo>
                <a:cubicBezTo>
                  <a:pt x="364765" y="826460"/>
                  <a:pt x="342440" y="846380"/>
                  <a:pt x="306071" y="859418"/>
                </a:cubicBezTo>
                <a:cubicBezTo>
                  <a:pt x="274024" y="870645"/>
                  <a:pt x="230454" y="877526"/>
                  <a:pt x="182563" y="877526"/>
                </a:cubicBezTo>
                <a:cubicBezTo>
                  <a:pt x="134312" y="877526"/>
                  <a:pt x="90741" y="870645"/>
                  <a:pt x="58694" y="859418"/>
                </a:cubicBezTo>
                <a:cubicBezTo>
                  <a:pt x="22325" y="846380"/>
                  <a:pt x="0" y="826460"/>
                  <a:pt x="0" y="803282"/>
                </a:cubicBezTo>
                <a:cubicBezTo>
                  <a:pt x="0" y="796038"/>
                  <a:pt x="2161" y="789157"/>
                  <a:pt x="6122" y="782638"/>
                </a:cubicBezTo>
                <a:close/>
                <a:moveTo>
                  <a:pt x="396133" y="763588"/>
                </a:moveTo>
                <a:cubicBezTo>
                  <a:pt x="412684" y="778798"/>
                  <a:pt x="434272" y="789301"/>
                  <a:pt x="453701" y="796543"/>
                </a:cubicBezTo>
                <a:cubicBezTo>
                  <a:pt x="501914" y="813927"/>
                  <a:pt x="559122" y="819721"/>
                  <a:pt x="609854" y="819721"/>
                </a:cubicBezTo>
                <a:cubicBezTo>
                  <a:pt x="660946" y="819721"/>
                  <a:pt x="717794" y="813927"/>
                  <a:pt x="766007" y="796543"/>
                </a:cubicBezTo>
                <a:cubicBezTo>
                  <a:pt x="785436" y="789301"/>
                  <a:pt x="807384" y="778798"/>
                  <a:pt x="823935" y="763588"/>
                </a:cubicBezTo>
                <a:cubicBezTo>
                  <a:pt x="828972" y="771555"/>
                  <a:pt x="831490" y="779884"/>
                  <a:pt x="831490" y="788576"/>
                </a:cubicBezTo>
                <a:cubicBezTo>
                  <a:pt x="831490" y="817186"/>
                  <a:pt x="804146" y="841088"/>
                  <a:pt x="759890" y="857022"/>
                </a:cubicBezTo>
                <a:cubicBezTo>
                  <a:pt x="721392" y="870784"/>
                  <a:pt x="668142" y="879113"/>
                  <a:pt x="609854" y="879113"/>
                </a:cubicBezTo>
                <a:cubicBezTo>
                  <a:pt x="551567" y="879113"/>
                  <a:pt x="498676" y="870784"/>
                  <a:pt x="459818" y="857022"/>
                </a:cubicBezTo>
                <a:cubicBezTo>
                  <a:pt x="416282" y="841088"/>
                  <a:pt x="388937" y="817186"/>
                  <a:pt x="388937" y="788576"/>
                </a:cubicBezTo>
                <a:cubicBezTo>
                  <a:pt x="388937" y="779884"/>
                  <a:pt x="391456" y="771555"/>
                  <a:pt x="396133" y="763588"/>
                </a:cubicBezTo>
                <a:close/>
                <a:moveTo>
                  <a:pt x="6122" y="719138"/>
                </a:moveTo>
                <a:cubicBezTo>
                  <a:pt x="19445" y="731814"/>
                  <a:pt x="37809" y="740506"/>
                  <a:pt x="53653" y="746300"/>
                </a:cubicBezTo>
                <a:cubicBezTo>
                  <a:pt x="93262" y="760425"/>
                  <a:pt x="140433" y="765495"/>
                  <a:pt x="182563" y="765495"/>
                </a:cubicBezTo>
                <a:cubicBezTo>
                  <a:pt x="224332" y="765495"/>
                  <a:pt x="271143" y="760425"/>
                  <a:pt x="311113" y="746300"/>
                </a:cubicBezTo>
                <a:cubicBezTo>
                  <a:pt x="326956" y="740506"/>
                  <a:pt x="344961" y="731814"/>
                  <a:pt x="358644" y="719138"/>
                </a:cubicBezTo>
                <a:cubicBezTo>
                  <a:pt x="362605" y="725657"/>
                  <a:pt x="364765" y="732538"/>
                  <a:pt x="364765" y="739781"/>
                </a:cubicBezTo>
                <a:cubicBezTo>
                  <a:pt x="364765" y="762960"/>
                  <a:pt x="342440" y="782880"/>
                  <a:pt x="306071" y="795918"/>
                </a:cubicBezTo>
                <a:cubicBezTo>
                  <a:pt x="274024" y="807145"/>
                  <a:pt x="230454" y="814026"/>
                  <a:pt x="182563" y="814026"/>
                </a:cubicBezTo>
                <a:cubicBezTo>
                  <a:pt x="134312" y="814026"/>
                  <a:pt x="90741" y="807145"/>
                  <a:pt x="58694" y="795918"/>
                </a:cubicBezTo>
                <a:cubicBezTo>
                  <a:pt x="22325" y="782880"/>
                  <a:pt x="0" y="762960"/>
                  <a:pt x="0" y="739781"/>
                </a:cubicBezTo>
                <a:cubicBezTo>
                  <a:pt x="0" y="732538"/>
                  <a:pt x="2161" y="725657"/>
                  <a:pt x="6122" y="719138"/>
                </a:cubicBezTo>
                <a:close/>
                <a:moveTo>
                  <a:pt x="396133" y="685800"/>
                </a:moveTo>
                <a:cubicBezTo>
                  <a:pt x="412684" y="701010"/>
                  <a:pt x="434272" y="711513"/>
                  <a:pt x="453701" y="718393"/>
                </a:cubicBezTo>
                <a:cubicBezTo>
                  <a:pt x="501914" y="735414"/>
                  <a:pt x="559122" y="741933"/>
                  <a:pt x="609854" y="741933"/>
                </a:cubicBezTo>
                <a:cubicBezTo>
                  <a:pt x="660946" y="741933"/>
                  <a:pt x="717794" y="735414"/>
                  <a:pt x="766007" y="718393"/>
                </a:cubicBezTo>
                <a:cubicBezTo>
                  <a:pt x="785436" y="711513"/>
                  <a:pt x="807384" y="701010"/>
                  <a:pt x="823935" y="685800"/>
                </a:cubicBezTo>
                <a:cubicBezTo>
                  <a:pt x="828972" y="693405"/>
                  <a:pt x="831490" y="702097"/>
                  <a:pt x="831490" y="710788"/>
                </a:cubicBezTo>
                <a:cubicBezTo>
                  <a:pt x="831490" y="739036"/>
                  <a:pt x="804146" y="762938"/>
                  <a:pt x="759890" y="778872"/>
                </a:cubicBezTo>
                <a:cubicBezTo>
                  <a:pt x="721392" y="792634"/>
                  <a:pt x="668142" y="801326"/>
                  <a:pt x="609854" y="801326"/>
                </a:cubicBezTo>
                <a:cubicBezTo>
                  <a:pt x="551567" y="801326"/>
                  <a:pt x="498676" y="792634"/>
                  <a:pt x="459818" y="778872"/>
                </a:cubicBezTo>
                <a:cubicBezTo>
                  <a:pt x="416282" y="762938"/>
                  <a:pt x="388937" y="739036"/>
                  <a:pt x="388937" y="710788"/>
                </a:cubicBezTo>
                <a:cubicBezTo>
                  <a:pt x="388937" y="702097"/>
                  <a:pt x="391456" y="693405"/>
                  <a:pt x="396133" y="685800"/>
                </a:cubicBezTo>
                <a:close/>
                <a:moveTo>
                  <a:pt x="6122" y="655638"/>
                </a:moveTo>
                <a:cubicBezTo>
                  <a:pt x="19445" y="668266"/>
                  <a:pt x="37809" y="676925"/>
                  <a:pt x="53653" y="682698"/>
                </a:cubicBezTo>
                <a:cubicBezTo>
                  <a:pt x="93262" y="696769"/>
                  <a:pt x="140433" y="701820"/>
                  <a:pt x="182563" y="701820"/>
                </a:cubicBezTo>
                <a:cubicBezTo>
                  <a:pt x="224332" y="701820"/>
                  <a:pt x="271143" y="696769"/>
                  <a:pt x="311113" y="682698"/>
                </a:cubicBezTo>
                <a:cubicBezTo>
                  <a:pt x="326956" y="676925"/>
                  <a:pt x="344961" y="668266"/>
                  <a:pt x="358644" y="655638"/>
                </a:cubicBezTo>
                <a:cubicBezTo>
                  <a:pt x="362605" y="662132"/>
                  <a:pt x="364765" y="668987"/>
                  <a:pt x="364765" y="676203"/>
                </a:cubicBezTo>
                <a:cubicBezTo>
                  <a:pt x="364765" y="699655"/>
                  <a:pt x="342440" y="719138"/>
                  <a:pt x="306071" y="732127"/>
                </a:cubicBezTo>
                <a:cubicBezTo>
                  <a:pt x="274024" y="743311"/>
                  <a:pt x="230454" y="750527"/>
                  <a:pt x="182563" y="750527"/>
                </a:cubicBezTo>
                <a:cubicBezTo>
                  <a:pt x="134312" y="750527"/>
                  <a:pt x="90741" y="743311"/>
                  <a:pt x="58694" y="732127"/>
                </a:cubicBezTo>
                <a:cubicBezTo>
                  <a:pt x="22325" y="719138"/>
                  <a:pt x="0" y="699655"/>
                  <a:pt x="0" y="676203"/>
                </a:cubicBezTo>
                <a:cubicBezTo>
                  <a:pt x="0" y="668987"/>
                  <a:pt x="2161" y="662132"/>
                  <a:pt x="6122" y="655638"/>
                </a:cubicBezTo>
                <a:close/>
                <a:moveTo>
                  <a:pt x="396133" y="608013"/>
                </a:moveTo>
                <a:cubicBezTo>
                  <a:pt x="412684" y="623223"/>
                  <a:pt x="434272" y="633725"/>
                  <a:pt x="453701" y="640968"/>
                </a:cubicBezTo>
                <a:cubicBezTo>
                  <a:pt x="501914" y="657989"/>
                  <a:pt x="559122" y="664146"/>
                  <a:pt x="609854" y="664146"/>
                </a:cubicBezTo>
                <a:cubicBezTo>
                  <a:pt x="660946" y="664146"/>
                  <a:pt x="717794" y="657989"/>
                  <a:pt x="766007" y="640968"/>
                </a:cubicBezTo>
                <a:cubicBezTo>
                  <a:pt x="785436" y="633725"/>
                  <a:pt x="807384" y="623223"/>
                  <a:pt x="823935" y="608013"/>
                </a:cubicBezTo>
                <a:cubicBezTo>
                  <a:pt x="828972" y="615980"/>
                  <a:pt x="831490" y="624309"/>
                  <a:pt x="831490" y="633001"/>
                </a:cubicBezTo>
                <a:cubicBezTo>
                  <a:pt x="831490" y="661248"/>
                  <a:pt x="804146" y="685512"/>
                  <a:pt x="759890" y="701085"/>
                </a:cubicBezTo>
                <a:cubicBezTo>
                  <a:pt x="721392" y="715208"/>
                  <a:pt x="668142" y="723538"/>
                  <a:pt x="609854" y="723538"/>
                </a:cubicBezTo>
                <a:cubicBezTo>
                  <a:pt x="551567" y="723538"/>
                  <a:pt x="498676" y="715208"/>
                  <a:pt x="459818" y="701085"/>
                </a:cubicBezTo>
                <a:cubicBezTo>
                  <a:pt x="416282" y="685512"/>
                  <a:pt x="388937" y="661248"/>
                  <a:pt x="388937" y="633001"/>
                </a:cubicBezTo>
                <a:cubicBezTo>
                  <a:pt x="388937" y="624309"/>
                  <a:pt x="391456" y="615980"/>
                  <a:pt x="396133" y="608013"/>
                </a:cubicBezTo>
                <a:close/>
                <a:moveTo>
                  <a:pt x="6122" y="592138"/>
                </a:moveTo>
                <a:cubicBezTo>
                  <a:pt x="19445" y="604766"/>
                  <a:pt x="37809" y="613425"/>
                  <a:pt x="53653" y="619198"/>
                </a:cubicBezTo>
                <a:cubicBezTo>
                  <a:pt x="93262" y="633269"/>
                  <a:pt x="140433" y="638320"/>
                  <a:pt x="182563" y="638320"/>
                </a:cubicBezTo>
                <a:cubicBezTo>
                  <a:pt x="224332" y="638320"/>
                  <a:pt x="271143" y="633269"/>
                  <a:pt x="311113" y="619198"/>
                </a:cubicBezTo>
                <a:cubicBezTo>
                  <a:pt x="326956" y="613425"/>
                  <a:pt x="344961" y="604766"/>
                  <a:pt x="358644" y="592138"/>
                </a:cubicBezTo>
                <a:cubicBezTo>
                  <a:pt x="362605" y="598993"/>
                  <a:pt x="364765" y="605487"/>
                  <a:pt x="364765" y="612703"/>
                </a:cubicBezTo>
                <a:cubicBezTo>
                  <a:pt x="364765" y="636155"/>
                  <a:pt x="342440" y="655999"/>
                  <a:pt x="306071" y="668627"/>
                </a:cubicBezTo>
                <a:cubicBezTo>
                  <a:pt x="274024" y="679811"/>
                  <a:pt x="230454" y="687027"/>
                  <a:pt x="182563" y="687027"/>
                </a:cubicBezTo>
                <a:cubicBezTo>
                  <a:pt x="134312" y="687027"/>
                  <a:pt x="90741" y="679811"/>
                  <a:pt x="58694" y="668627"/>
                </a:cubicBezTo>
                <a:cubicBezTo>
                  <a:pt x="22325" y="655999"/>
                  <a:pt x="0" y="636155"/>
                  <a:pt x="0" y="612703"/>
                </a:cubicBezTo>
                <a:cubicBezTo>
                  <a:pt x="0" y="605487"/>
                  <a:pt x="2161" y="598993"/>
                  <a:pt x="6122" y="592138"/>
                </a:cubicBezTo>
                <a:close/>
                <a:moveTo>
                  <a:pt x="396133" y="530225"/>
                </a:moveTo>
                <a:cubicBezTo>
                  <a:pt x="412684" y="545388"/>
                  <a:pt x="434272" y="555857"/>
                  <a:pt x="453701" y="562717"/>
                </a:cubicBezTo>
                <a:cubicBezTo>
                  <a:pt x="501914" y="580046"/>
                  <a:pt x="559122" y="586183"/>
                  <a:pt x="609854" y="586183"/>
                </a:cubicBezTo>
                <a:cubicBezTo>
                  <a:pt x="660946" y="586183"/>
                  <a:pt x="717794" y="580046"/>
                  <a:pt x="766007" y="562717"/>
                </a:cubicBezTo>
                <a:cubicBezTo>
                  <a:pt x="785436" y="555857"/>
                  <a:pt x="807384" y="545388"/>
                  <a:pt x="823935" y="530225"/>
                </a:cubicBezTo>
                <a:cubicBezTo>
                  <a:pt x="828972" y="538167"/>
                  <a:pt x="831490" y="546471"/>
                  <a:pt x="831490" y="555135"/>
                </a:cubicBezTo>
                <a:cubicBezTo>
                  <a:pt x="831490" y="583295"/>
                  <a:pt x="804146" y="607484"/>
                  <a:pt x="759890" y="623007"/>
                </a:cubicBezTo>
                <a:cubicBezTo>
                  <a:pt x="721392" y="637087"/>
                  <a:pt x="668142" y="645752"/>
                  <a:pt x="609854" y="645752"/>
                </a:cubicBezTo>
                <a:cubicBezTo>
                  <a:pt x="551567" y="645752"/>
                  <a:pt x="498676" y="637087"/>
                  <a:pt x="459818" y="623007"/>
                </a:cubicBezTo>
                <a:cubicBezTo>
                  <a:pt x="416282" y="607484"/>
                  <a:pt x="388937" y="583295"/>
                  <a:pt x="388937" y="555135"/>
                </a:cubicBezTo>
                <a:cubicBezTo>
                  <a:pt x="388937" y="546471"/>
                  <a:pt x="391456" y="538167"/>
                  <a:pt x="396133" y="530225"/>
                </a:cubicBezTo>
                <a:close/>
                <a:moveTo>
                  <a:pt x="6122" y="528638"/>
                </a:moveTo>
                <a:cubicBezTo>
                  <a:pt x="19445" y="540952"/>
                  <a:pt x="37809" y="549644"/>
                  <a:pt x="53653" y="555438"/>
                </a:cubicBezTo>
                <a:cubicBezTo>
                  <a:pt x="93262" y="569925"/>
                  <a:pt x="140433" y="574995"/>
                  <a:pt x="182563" y="574995"/>
                </a:cubicBezTo>
                <a:cubicBezTo>
                  <a:pt x="224332" y="574995"/>
                  <a:pt x="271143" y="569925"/>
                  <a:pt x="311113" y="555438"/>
                </a:cubicBezTo>
                <a:cubicBezTo>
                  <a:pt x="326956" y="549644"/>
                  <a:pt x="344961" y="540952"/>
                  <a:pt x="358644" y="528638"/>
                </a:cubicBezTo>
                <a:cubicBezTo>
                  <a:pt x="362605" y="535157"/>
                  <a:pt x="364765" y="542038"/>
                  <a:pt x="364765" y="549281"/>
                </a:cubicBezTo>
                <a:cubicBezTo>
                  <a:pt x="364765" y="572460"/>
                  <a:pt x="342440" y="592379"/>
                  <a:pt x="306071" y="605417"/>
                </a:cubicBezTo>
                <a:cubicBezTo>
                  <a:pt x="274024" y="616645"/>
                  <a:pt x="230454" y="623526"/>
                  <a:pt x="182563" y="623526"/>
                </a:cubicBezTo>
                <a:cubicBezTo>
                  <a:pt x="134312" y="623526"/>
                  <a:pt x="90741" y="616645"/>
                  <a:pt x="58694" y="605417"/>
                </a:cubicBezTo>
                <a:cubicBezTo>
                  <a:pt x="22325" y="592379"/>
                  <a:pt x="0" y="572460"/>
                  <a:pt x="0" y="549281"/>
                </a:cubicBezTo>
                <a:cubicBezTo>
                  <a:pt x="0" y="542038"/>
                  <a:pt x="2161" y="535157"/>
                  <a:pt x="6122" y="528638"/>
                </a:cubicBezTo>
                <a:close/>
                <a:moveTo>
                  <a:pt x="6122" y="465138"/>
                </a:moveTo>
                <a:cubicBezTo>
                  <a:pt x="19445" y="477814"/>
                  <a:pt x="37809" y="486144"/>
                  <a:pt x="53653" y="492300"/>
                </a:cubicBezTo>
                <a:cubicBezTo>
                  <a:pt x="93262" y="506425"/>
                  <a:pt x="140433" y="511495"/>
                  <a:pt x="182563" y="511495"/>
                </a:cubicBezTo>
                <a:cubicBezTo>
                  <a:pt x="224332" y="511495"/>
                  <a:pt x="271143" y="506425"/>
                  <a:pt x="311113" y="492300"/>
                </a:cubicBezTo>
                <a:cubicBezTo>
                  <a:pt x="326956" y="486144"/>
                  <a:pt x="344961" y="477814"/>
                  <a:pt x="358644" y="465138"/>
                </a:cubicBezTo>
                <a:cubicBezTo>
                  <a:pt x="362605" y="471657"/>
                  <a:pt x="364765" y="478538"/>
                  <a:pt x="364765" y="485781"/>
                </a:cubicBezTo>
                <a:cubicBezTo>
                  <a:pt x="364765" y="508960"/>
                  <a:pt x="342440" y="528879"/>
                  <a:pt x="306071" y="541917"/>
                </a:cubicBezTo>
                <a:cubicBezTo>
                  <a:pt x="274024" y="553145"/>
                  <a:pt x="230454" y="560026"/>
                  <a:pt x="182563" y="560026"/>
                </a:cubicBezTo>
                <a:cubicBezTo>
                  <a:pt x="134312" y="560026"/>
                  <a:pt x="90741" y="553145"/>
                  <a:pt x="58694" y="541917"/>
                </a:cubicBezTo>
                <a:cubicBezTo>
                  <a:pt x="22325" y="528879"/>
                  <a:pt x="0" y="508960"/>
                  <a:pt x="0" y="485781"/>
                </a:cubicBezTo>
                <a:cubicBezTo>
                  <a:pt x="0" y="478538"/>
                  <a:pt x="2161" y="471657"/>
                  <a:pt x="6122" y="465138"/>
                </a:cubicBezTo>
                <a:close/>
                <a:moveTo>
                  <a:pt x="396133" y="454025"/>
                </a:moveTo>
                <a:cubicBezTo>
                  <a:pt x="412684" y="468873"/>
                  <a:pt x="434272" y="479738"/>
                  <a:pt x="453701" y="486256"/>
                </a:cubicBezTo>
                <a:cubicBezTo>
                  <a:pt x="501914" y="504002"/>
                  <a:pt x="559122" y="510158"/>
                  <a:pt x="609854" y="510158"/>
                </a:cubicBezTo>
                <a:cubicBezTo>
                  <a:pt x="660946" y="510158"/>
                  <a:pt x="717794" y="504002"/>
                  <a:pt x="766007" y="486256"/>
                </a:cubicBezTo>
                <a:cubicBezTo>
                  <a:pt x="785436" y="479738"/>
                  <a:pt x="807384" y="468873"/>
                  <a:pt x="823935" y="454025"/>
                </a:cubicBezTo>
                <a:cubicBezTo>
                  <a:pt x="828972" y="461630"/>
                  <a:pt x="831490" y="469959"/>
                  <a:pt x="831490" y="478651"/>
                </a:cubicBezTo>
                <a:cubicBezTo>
                  <a:pt x="831490" y="507261"/>
                  <a:pt x="804146" y="531163"/>
                  <a:pt x="759890" y="547097"/>
                </a:cubicBezTo>
                <a:cubicBezTo>
                  <a:pt x="721392" y="560859"/>
                  <a:pt x="668142" y="569551"/>
                  <a:pt x="609854" y="569551"/>
                </a:cubicBezTo>
                <a:cubicBezTo>
                  <a:pt x="551567" y="569551"/>
                  <a:pt x="498676" y="560859"/>
                  <a:pt x="459818" y="547097"/>
                </a:cubicBezTo>
                <a:cubicBezTo>
                  <a:pt x="416282" y="531163"/>
                  <a:pt x="388937" y="507261"/>
                  <a:pt x="388937" y="478651"/>
                </a:cubicBezTo>
                <a:cubicBezTo>
                  <a:pt x="388937" y="469959"/>
                  <a:pt x="391456" y="461630"/>
                  <a:pt x="396133" y="454025"/>
                </a:cubicBezTo>
                <a:close/>
                <a:moveTo>
                  <a:pt x="396133" y="376238"/>
                </a:moveTo>
                <a:cubicBezTo>
                  <a:pt x="412684" y="390928"/>
                  <a:pt x="434272" y="401678"/>
                  <a:pt x="453701" y="408486"/>
                </a:cubicBezTo>
                <a:cubicBezTo>
                  <a:pt x="501914" y="425684"/>
                  <a:pt x="559122" y="431775"/>
                  <a:pt x="609854" y="431775"/>
                </a:cubicBezTo>
                <a:cubicBezTo>
                  <a:pt x="660946" y="431775"/>
                  <a:pt x="717794" y="425684"/>
                  <a:pt x="766007" y="408486"/>
                </a:cubicBezTo>
                <a:cubicBezTo>
                  <a:pt x="785436" y="401678"/>
                  <a:pt x="807384" y="390928"/>
                  <a:pt x="823935" y="376238"/>
                </a:cubicBezTo>
                <a:cubicBezTo>
                  <a:pt x="828972" y="383762"/>
                  <a:pt x="831490" y="392003"/>
                  <a:pt x="831490" y="400961"/>
                </a:cubicBezTo>
                <a:cubicBezTo>
                  <a:pt x="831490" y="428909"/>
                  <a:pt x="804146" y="452199"/>
                  <a:pt x="759890" y="467965"/>
                </a:cubicBezTo>
                <a:cubicBezTo>
                  <a:pt x="721392" y="481580"/>
                  <a:pt x="668142" y="490180"/>
                  <a:pt x="609854" y="490180"/>
                </a:cubicBezTo>
                <a:cubicBezTo>
                  <a:pt x="551567" y="490180"/>
                  <a:pt x="498676" y="481580"/>
                  <a:pt x="459818" y="467965"/>
                </a:cubicBezTo>
                <a:cubicBezTo>
                  <a:pt x="416282" y="452199"/>
                  <a:pt x="388937" y="428909"/>
                  <a:pt x="388937" y="400961"/>
                </a:cubicBezTo>
                <a:cubicBezTo>
                  <a:pt x="388937" y="392003"/>
                  <a:pt x="391456" y="383762"/>
                  <a:pt x="396133" y="376238"/>
                </a:cubicBezTo>
                <a:close/>
                <a:moveTo>
                  <a:pt x="182563" y="347663"/>
                </a:moveTo>
                <a:cubicBezTo>
                  <a:pt x="230454" y="347663"/>
                  <a:pt x="274024" y="354471"/>
                  <a:pt x="306071" y="365938"/>
                </a:cubicBezTo>
                <a:cubicBezTo>
                  <a:pt x="342440" y="378839"/>
                  <a:pt x="364765" y="398189"/>
                  <a:pt x="364765" y="421481"/>
                </a:cubicBezTo>
                <a:cubicBezTo>
                  <a:pt x="364765" y="444415"/>
                  <a:pt x="342440" y="463766"/>
                  <a:pt x="306071" y="476666"/>
                </a:cubicBezTo>
                <a:cubicBezTo>
                  <a:pt x="274024" y="487775"/>
                  <a:pt x="230454" y="494942"/>
                  <a:pt x="182563" y="494942"/>
                </a:cubicBezTo>
                <a:cubicBezTo>
                  <a:pt x="134312" y="494942"/>
                  <a:pt x="90741" y="487775"/>
                  <a:pt x="58694" y="476666"/>
                </a:cubicBezTo>
                <a:cubicBezTo>
                  <a:pt x="22325" y="463766"/>
                  <a:pt x="0" y="444415"/>
                  <a:pt x="0" y="421481"/>
                </a:cubicBezTo>
                <a:cubicBezTo>
                  <a:pt x="0" y="398189"/>
                  <a:pt x="22325" y="378839"/>
                  <a:pt x="58694" y="365938"/>
                </a:cubicBezTo>
                <a:cubicBezTo>
                  <a:pt x="90741" y="354471"/>
                  <a:pt x="134312" y="347663"/>
                  <a:pt x="182563" y="347663"/>
                </a:cubicBezTo>
                <a:close/>
                <a:moveTo>
                  <a:pt x="609854" y="234950"/>
                </a:moveTo>
                <a:cubicBezTo>
                  <a:pt x="668142" y="234950"/>
                  <a:pt x="721392" y="243258"/>
                  <a:pt x="759890" y="256985"/>
                </a:cubicBezTo>
                <a:cubicBezTo>
                  <a:pt x="804146" y="272879"/>
                  <a:pt x="831490" y="296720"/>
                  <a:pt x="831490" y="325257"/>
                </a:cubicBezTo>
                <a:cubicBezTo>
                  <a:pt x="831490" y="353433"/>
                  <a:pt x="804146" y="377635"/>
                  <a:pt x="759890" y="393168"/>
                </a:cubicBezTo>
                <a:cubicBezTo>
                  <a:pt x="721392" y="406894"/>
                  <a:pt x="668142" y="415564"/>
                  <a:pt x="609854" y="415564"/>
                </a:cubicBezTo>
                <a:cubicBezTo>
                  <a:pt x="551567" y="415564"/>
                  <a:pt x="498676" y="406894"/>
                  <a:pt x="459818" y="393168"/>
                </a:cubicBezTo>
                <a:cubicBezTo>
                  <a:pt x="416282" y="377635"/>
                  <a:pt x="388937" y="353433"/>
                  <a:pt x="388937" y="325257"/>
                </a:cubicBezTo>
                <a:cubicBezTo>
                  <a:pt x="388937" y="296720"/>
                  <a:pt x="416282" y="272879"/>
                  <a:pt x="459818" y="256985"/>
                </a:cubicBezTo>
                <a:cubicBezTo>
                  <a:pt x="498676" y="243258"/>
                  <a:pt x="551567" y="234950"/>
                  <a:pt x="609854" y="234950"/>
                </a:cubicBezTo>
                <a:close/>
                <a:moveTo>
                  <a:pt x="337727" y="161091"/>
                </a:moveTo>
                <a:cubicBezTo>
                  <a:pt x="343128" y="162529"/>
                  <a:pt x="347088" y="164687"/>
                  <a:pt x="349608" y="167923"/>
                </a:cubicBezTo>
                <a:cubicBezTo>
                  <a:pt x="352128" y="170800"/>
                  <a:pt x="353208" y="174395"/>
                  <a:pt x="353208" y="178351"/>
                </a:cubicBezTo>
                <a:cubicBezTo>
                  <a:pt x="353208" y="183025"/>
                  <a:pt x="351768" y="186981"/>
                  <a:pt x="348888" y="190576"/>
                </a:cubicBezTo>
                <a:cubicBezTo>
                  <a:pt x="346008" y="193813"/>
                  <a:pt x="342408" y="195970"/>
                  <a:pt x="337727" y="196689"/>
                </a:cubicBezTo>
                <a:close/>
                <a:moveTo>
                  <a:pt x="324407" y="99243"/>
                </a:moveTo>
                <a:lnTo>
                  <a:pt x="324407" y="130886"/>
                </a:lnTo>
                <a:cubicBezTo>
                  <a:pt x="320447" y="129088"/>
                  <a:pt x="317567" y="126931"/>
                  <a:pt x="315407" y="124054"/>
                </a:cubicBezTo>
                <a:cubicBezTo>
                  <a:pt x="313607" y="121178"/>
                  <a:pt x="312527" y="118301"/>
                  <a:pt x="312527" y="115425"/>
                </a:cubicBezTo>
                <a:cubicBezTo>
                  <a:pt x="312527" y="111829"/>
                  <a:pt x="313607" y="108233"/>
                  <a:pt x="315767" y="105356"/>
                </a:cubicBezTo>
                <a:cubicBezTo>
                  <a:pt x="317927" y="102480"/>
                  <a:pt x="320807" y="100322"/>
                  <a:pt x="324407" y="99243"/>
                </a:cubicBezTo>
                <a:close/>
                <a:moveTo>
                  <a:pt x="324407" y="70118"/>
                </a:moveTo>
                <a:lnTo>
                  <a:pt x="324407" y="79107"/>
                </a:lnTo>
                <a:cubicBezTo>
                  <a:pt x="313967" y="80186"/>
                  <a:pt x="305326" y="84141"/>
                  <a:pt x="299206" y="90973"/>
                </a:cubicBezTo>
                <a:cubicBezTo>
                  <a:pt x="292726" y="97805"/>
                  <a:pt x="289486" y="106075"/>
                  <a:pt x="289486" y="116503"/>
                </a:cubicBezTo>
                <a:cubicBezTo>
                  <a:pt x="289486" y="126212"/>
                  <a:pt x="292366" y="134842"/>
                  <a:pt x="298126" y="141314"/>
                </a:cubicBezTo>
                <a:cubicBezTo>
                  <a:pt x="303526" y="148506"/>
                  <a:pt x="312527" y="153540"/>
                  <a:pt x="324407" y="157136"/>
                </a:cubicBezTo>
                <a:lnTo>
                  <a:pt x="324407" y="195610"/>
                </a:lnTo>
                <a:cubicBezTo>
                  <a:pt x="321167" y="193813"/>
                  <a:pt x="317927" y="191296"/>
                  <a:pt x="315407" y="188059"/>
                </a:cubicBezTo>
                <a:cubicBezTo>
                  <a:pt x="312887" y="184464"/>
                  <a:pt x="310727" y="180149"/>
                  <a:pt x="310007" y="175115"/>
                </a:cubicBezTo>
                <a:lnTo>
                  <a:pt x="285886" y="177991"/>
                </a:lnTo>
                <a:cubicBezTo>
                  <a:pt x="288046" y="189857"/>
                  <a:pt x="292006" y="199206"/>
                  <a:pt x="298846" y="205679"/>
                </a:cubicBezTo>
                <a:cubicBezTo>
                  <a:pt x="305326" y="212151"/>
                  <a:pt x="313967" y="216106"/>
                  <a:pt x="324407" y="217545"/>
                </a:cubicBezTo>
                <a:lnTo>
                  <a:pt x="324407" y="234085"/>
                </a:lnTo>
                <a:lnTo>
                  <a:pt x="337727" y="234085"/>
                </a:lnTo>
                <a:lnTo>
                  <a:pt x="337727" y="217185"/>
                </a:lnTo>
                <a:cubicBezTo>
                  <a:pt x="349608" y="215387"/>
                  <a:pt x="358968" y="210713"/>
                  <a:pt x="365808" y="203162"/>
                </a:cubicBezTo>
                <a:cubicBezTo>
                  <a:pt x="372289" y="195610"/>
                  <a:pt x="375889" y="186261"/>
                  <a:pt x="375889" y="175115"/>
                </a:cubicBezTo>
                <a:cubicBezTo>
                  <a:pt x="375889" y="165406"/>
                  <a:pt x="373009" y="157136"/>
                  <a:pt x="367968" y="150663"/>
                </a:cubicBezTo>
                <a:cubicBezTo>
                  <a:pt x="362568" y="144550"/>
                  <a:pt x="352488" y="139157"/>
                  <a:pt x="337727" y="135201"/>
                </a:cubicBezTo>
                <a:lnTo>
                  <a:pt x="337727" y="99243"/>
                </a:lnTo>
                <a:cubicBezTo>
                  <a:pt x="343488" y="102120"/>
                  <a:pt x="347088" y="107154"/>
                  <a:pt x="348888" y="114346"/>
                </a:cubicBezTo>
                <a:lnTo>
                  <a:pt x="371929" y="111110"/>
                </a:lnTo>
                <a:cubicBezTo>
                  <a:pt x="370129" y="102120"/>
                  <a:pt x="366528" y="94569"/>
                  <a:pt x="361128" y="89175"/>
                </a:cubicBezTo>
                <a:cubicBezTo>
                  <a:pt x="355368" y="83782"/>
                  <a:pt x="347448" y="80545"/>
                  <a:pt x="337727" y="79107"/>
                </a:cubicBezTo>
                <a:lnTo>
                  <a:pt x="337727" y="70118"/>
                </a:lnTo>
                <a:close/>
                <a:moveTo>
                  <a:pt x="331967" y="0"/>
                </a:moveTo>
                <a:cubicBezTo>
                  <a:pt x="373009" y="0"/>
                  <a:pt x="410090" y="16540"/>
                  <a:pt x="437091" y="43509"/>
                </a:cubicBezTo>
                <a:cubicBezTo>
                  <a:pt x="463732" y="70477"/>
                  <a:pt x="480652" y="107873"/>
                  <a:pt x="480652" y="149225"/>
                </a:cubicBezTo>
                <a:cubicBezTo>
                  <a:pt x="480652" y="190217"/>
                  <a:pt x="463732" y="227253"/>
                  <a:pt x="437091" y="254581"/>
                </a:cubicBezTo>
                <a:cubicBezTo>
                  <a:pt x="410090" y="281190"/>
                  <a:pt x="373009" y="298090"/>
                  <a:pt x="331967" y="298090"/>
                </a:cubicBezTo>
                <a:cubicBezTo>
                  <a:pt x="290566" y="298090"/>
                  <a:pt x="253485" y="281190"/>
                  <a:pt x="226484" y="254581"/>
                </a:cubicBezTo>
                <a:cubicBezTo>
                  <a:pt x="199123" y="227253"/>
                  <a:pt x="182562" y="190217"/>
                  <a:pt x="182562" y="149225"/>
                </a:cubicBezTo>
                <a:cubicBezTo>
                  <a:pt x="182562" y="107873"/>
                  <a:pt x="199123" y="70477"/>
                  <a:pt x="226484" y="43509"/>
                </a:cubicBezTo>
                <a:cubicBezTo>
                  <a:pt x="253485" y="16540"/>
                  <a:pt x="290566" y="0"/>
                  <a:pt x="331967" y="0"/>
                </a:cubicBezTo>
                <a:close/>
              </a:path>
            </a:pathLst>
          </a:custGeom>
          <a:solidFill>
            <a:schemeClr val="bg1"/>
          </a:solidFill>
          <a:ln>
            <a:noFill/>
          </a:ln>
          <a:effectLst/>
        </p:spPr>
        <p:txBody>
          <a:bodyPr wrap="square" anchor="ctr">
            <a:noAutofit/>
          </a:bodyPr>
          <a:lstStyle/>
          <a:p>
            <a:endParaRPr lang="en-US" dirty="0">
              <a:latin typeface="Times" panose="02020603050405020304" pitchFamily="18" charset="0"/>
              <a:cs typeface="Times" panose="02020603050405020304" pitchFamily="18" charset="0"/>
            </a:endParaRPr>
          </a:p>
        </p:txBody>
      </p:sp>
      <p:sp>
        <p:nvSpPr>
          <p:cNvPr id="27" name="Freeform 16">
            <a:extLst>
              <a:ext uri="{FF2B5EF4-FFF2-40B4-BE49-F238E27FC236}">
                <a16:creationId xmlns:a16="http://schemas.microsoft.com/office/drawing/2014/main" id="{5EABEDF6-7462-0F1A-DAD0-8C6005FAFF9D}"/>
              </a:ext>
            </a:extLst>
          </p:cNvPr>
          <p:cNvSpPr>
            <a:spLocks noChangeArrowheads="1"/>
          </p:cNvSpPr>
          <p:nvPr/>
        </p:nvSpPr>
        <p:spPr bwMode="auto">
          <a:xfrm>
            <a:off x="1752149" y="3813734"/>
            <a:ext cx="1160615" cy="1094785"/>
          </a:xfrm>
          <a:custGeom>
            <a:avLst/>
            <a:gdLst>
              <a:gd name="connsiteX0" fmla="*/ 6122 w 831490"/>
              <a:gd name="connsiteY0" fmla="*/ 782638 h 879113"/>
              <a:gd name="connsiteX1" fmla="*/ 53653 w 831490"/>
              <a:gd name="connsiteY1" fmla="*/ 809439 h 879113"/>
              <a:gd name="connsiteX2" fmla="*/ 182563 w 831490"/>
              <a:gd name="connsiteY2" fmla="*/ 828996 h 879113"/>
              <a:gd name="connsiteX3" fmla="*/ 311113 w 831490"/>
              <a:gd name="connsiteY3" fmla="*/ 809439 h 879113"/>
              <a:gd name="connsiteX4" fmla="*/ 358644 w 831490"/>
              <a:gd name="connsiteY4" fmla="*/ 782638 h 879113"/>
              <a:gd name="connsiteX5" fmla="*/ 364765 w 831490"/>
              <a:gd name="connsiteY5" fmla="*/ 803282 h 879113"/>
              <a:gd name="connsiteX6" fmla="*/ 306071 w 831490"/>
              <a:gd name="connsiteY6" fmla="*/ 859418 h 879113"/>
              <a:gd name="connsiteX7" fmla="*/ 182563 w 831490"/>
              <a:gd name="connsiteY7" fmla="*/ 877526 h 879113"/>
              <a:gd name="connsiteX8" fmla="*/ 58694 w 831490"/>
              <a:gd name="connsiteY8" fmla="*/ 859418 h 879113"/>
              <a:gd name="connsiteX9" fmla="*/ 0 w 831490"/>
              <a:gd name="connsiteY9" fmla="*/ 803282 h 879113"/>
              <a:gd name="connsiteX10" fmla="*/ 6122 w 831490"/>
              <a:gd name="connsiteY10" fmla="*/ 782638 h 879113"/>
              <a:gd name="connsiteX11" fmla="*/ 396133 w 831490"/>
              <a:gd name="connsiteY11" fmla="*/ 763588 h 879113"/>
              <a:gd name="connsiteX12" fmla="*/ 453701 w 831490"/>
              <a:gd name="connsiteY12" fmla="*/ 796543 h 879113"/>
              <a:gd name="connsiteX13" fmla="*/ 609854 w 831490"/>
              <a:gd name="connsiteY13" fmla="*/ 819721 h 879113"/>
              <a:gd name="connsiteX14" fmla="*/ 766007 w 831490"/>
              <a:gd name="connsiteY14" fmla="*/ 796543 h 879113"/>
              <a:gd name="connsiteX15" fmla="*/ 823935 w 831490"/>
              <a:gd name="connsiteY15" fmla="*/ 763588 h 879113"/>
              <a:gd name="connsiteX16" fmla="*/ 831490 w 831490"/>
              <a:gd name="connsiteY16" fmla="*/ 788576 h 879113"/>
              <a:gd name="connsiteX17" fmla="*/ 759890 w 831490"/>
              <a:gd name="connsiteY17" fmla="*/ 857022 h 879113"/>
              <a:gd name="connsiteX18" fmla="*/ 609854 w 831490"/>
              <a:gd name="connsiteY18" fmla="*/ 879113 h 879113"/>
              <a:gd name="connsiteX19" fmla="*/ 459818 w 831490"/>
              <a:gd name="connsiteY19" fmla="*/ 857022 h 879113"/>
              <a:gd name="connsiteX20" fmla="*/ 388937 w 831490"/>
              <a:gd name="connsiteY20" fmla="*/ 788576 h 879113"/>
              <a:gd name="connsiteX21" fmla="*/ 396133 w 831490"/>
              <a:gd name="connsiteY21" fmla="*/ 763588 h 879113"/>
              <a:gd name="connsiteX22" fmla="*/ 6122 w 831490"/>
              <a:gd name="connsiteY22" fmla="*/ 719138 h 879113"/>
              <a:gd name="connsiteX23" fmla="*/ 53653 w 831490"/>
              <a:gd name="connsiteY23" fmla="*/ 746300 h 879113"/>
              <a:gd name="connsiteX24" fmla="*/ 182563 w 831490"/>
              <a:gd name="connsiteY24" fmla="*/ 765495 h 879113"/>
              <a:gd name="connsiteX25" fmla="*/ 311113 w 831490"/>
              <a:gd name="connsiteY25" fmla="*/ 746300 h 879113"/>
              <a:gd name="connsiteX26" fmla="*/ 358644 w 831490"/>
              <a:gd name="connsiteY26" fmla="*/ 719138 h 879113"/>
              <a:gd name="connsiteX27" fmla="*/ 364765 w 831490"/>
              <a:gd name="connsiteY27" fmla="*/ 739781 h 879113"/>
              <a:gd name="connsiteX28" fmla="*/ 306071 w 831490"/>
              <a:gd name="connsiteY28" fmla="*/ 795918 h 879113"/>
              <a:gd name="connsiteX29" fmla="*/ 182563 w 831490"/>
              <a:gd name="connsiteY29" fmla="*/ 814026 h 879113"/>
              <a:gd name="connsiteX30" fmla="*/ 58694 w 831490"/>
              <a:gd name="connsiteY30" fmla="*/ 795918 h 879113"/>
              <a:gd name="connsiteX31" fmla="*/ 0 w 831490"/>
              <a:gd name="connsiteY31" fmla="*/ 739781 h 879113"/>
              <a:gd name="connsiteX32" fmla="*/ 6122 w 831490"/>
              <a:gd name="connsiteY32" fmla="*/ 719138 h 879113"/>
              <a:gd name="connsiteX33" fmla="*/ 396133 w 831490"/>
              <a:gd name="connsiteY33" fmla="*/ 685800 h 879113"/>
              <a:gd name="connsiteX34" fmla="*/ 453701 w 831490"/>
              <a:gd name="connsiteY34" fmla="*/ 718393 h 879113"/>
              <a:gd name="connsiteX35" fmla="*/ 609854 w 831490"/>
              <a:gd name="connsiteY35" fmla="*/ 741933 h 879113"/>
              <a:gd name="connsiteX36" fmla="*/ 766007 w 831490"/>
              <a:gd name="connsiteY36" fmla="*/ 718393 h 879113"/>
              <a:gd name="connsiteX37" fmla="*/ 823935 w 831490"/>
              <a:gd name="connsiteY37" fmla="*/ 685800 h 879113"/>
              <a:gd name="connsiteX38" fmla="*/ 831490 w 831490"/>
              <a:gd name="connsiteY38" fmla="*/ 710788 h 879113"/>
              <a:gd name="connsiteX39" fmla="*/ 759890 w 831490"/>
              <a:gd name="connsiteY39" fmla="*/ 778872 h 879113"/>
              <a:gd name="connsiteX40" fmla="*/ 609854 w 831490"/>
              <a:gd name="connsiteY40" fmla="*/ 801326 h 879113"/>
              <a:gd name="connsiteX41" fmla="*/ 459818 w 831490"/>
              <a:gd name="connsiteY41" fmla="*/ 778872 h 879113"/>
              <a:gd name="connsiteX42" fmla="*/ 388937 w 831490"/>
              <a:gd name="connsiteY42" fmla="*/ 710788 h 879113"/>
              <a:gd name="connsiteX43" fmla="*/ 396133 w 831490"/>
              <a:gd name="connsiteY43" fmla="*/ 685800 h 879113"/>
              <a:gd name="connsiteX44" fmla="*/ 6122 w 831490"/>
              <a:gd name="connsiteY44" fmla="*/ 655638 h 879113"/>
              <a:gd name="connsiteX45" fmla="*/ 53653 w 831490"/>
              <a:gd name="connsiteY45" fmla="*/ 682698 h 879113"/>
              <a:gd name="connsiteX46" fmla="*/ 182563 w 831490"/>
              <a:gd name="connsiteY46" fmla="*/ 701820 h 879113"/>
              <a:gd name="connsiteX47" fmla="*/ 311113 w 831490"/>
              <a:gd name="connsiteY47" fmla="*/ 682698 h 879113"/>
              <a:gd name="connsiteX48" fmla="*/ 358644 w 831490"/>
              <a:gd name="connsiteY48" fmla="*/ 655638 h 879113"/>
              <a:gd name="connsiteX49" fmla="*/ 364765 w 831490"/>
              <a:gd name="connsiteY49" fmla="*/ 676203 h 879113"/>
              <a:gd name="connsiteX50" fmla="*/ 306071 w 831490"/>
              <a:gd name="connsiteY50" fmla="*/ 732127 h 879113"/>
              <a:gd name="connsiteX51" fmla="*/ 182563 w 831490"/>
              <a:gd name="connsiteY51" fmla="*/ 750527 h 879113"/>
              <a:gd name="connsiteX52" fmla="*/ 58694 w 831490"/>
              <a:gd name="connsiteY52" fmla="*/ 732127 h 879113"/>
              <a:gd name="connsiteX53" fmla="*/ 0 w 831490"/>
              <a:gd name="connsiteY53" fmla="*/ 676203 h 879113"/>
              <a:gd name="connsiteX54" fmla="*/ 6122 w 831490"/>
              <a:gd name="connsiteY54" fmla="*/ 655638 h 879113"/>
              <a:gd name="connsiteX55" fmla="*/ 396133 w 831490"/>
              <a:gd name="connsiteY55" fmla="*/ 608013 h 879113"/>
              <a:gd name="connsiteX56" fmla="*/ 453701 w 831490"/>
              <a:gd name="connsiteY56" fmla="*/ 640968 h 879113"/>
              <a:gd name="connsiteX57" fmla="*/ 609854 w 831490"/>
              <a:gd name="connsiteY57" fmla="*/ 664146 h 879113"/>
              <a:gd name="connsiteX58" fmla="*/ 766007 w 831490"/>
              <a:gd name="connsiteY58" fmla="*/ 640968 h 879113"/>
              <a:gd name="connsiteX59" fmla="*/ 823935 w 831490"/>
              <a:gd name="connsiteY59" fmla="*/ 608013 h 879113"/>
              <a:gd name="connsiteX60" fmla="*/ 831490 w 831490"/>
              <a:gd name="connsiteY60" fmla="*/ 633001 h 879113"/>
              <a:gd name="connsiteX61" fmla="*/ 759890 w 831490"/>
              <a:gd name="connsiteY61" fmla="*/ 701085 h 879113"/>
              <a:gd name="connsiteX62" fmla="*/ 609854 w 831490"/>
              <a:gd name="connsiteY62" fmla="*/ 723538 h 879113"/>
              <a:gd name="connsiteX63" fmla="*/ 459818 w 831490"/>
              <a:gd name="connsiteY63" fmla="*/ 701085 h 879113"/>
              <a:gd name="connsiteX64" fmla="*/ 388937 w 831490"/>
              <a:gd name="connsiteY64" fmla="*/ 633001 h 879113"/>
              <a:gd name="connsiteX65" fmla="*/ 396133 w 831490"/>
              <a:gd name="connsiteY65" fmla="*/ 608013 h 879113"/>
              <a:gd name="connsiteX66" fmla="*/ 6122 w 831490"/>
              <a:gd name="connsiteY66" fmla="*/ 592138 h 879113"/>
              <a:gd name="connsiteX67" fmla="*/ 53653 w 831490"/>
              <a:gd name="connsiteY67" fmla="*/ 619198 h 879113"/>
              <a:gd name="connsiteX68" fmla="*/ 182563 w 831490"/>
              <a:gd name="connsiteY68" fmla="*/ 638320 h 879113"/>
              <a:gd name="connsiteX69" fmla="*/ 311113 w 831490"/>
              <a:gd name="connsiteY69" fmla="*/ 619198 h 879113"/>
              <a:gd name="connsiteX70" fmla="*/ 358644 w 831490"/>
              <a:gd name="connsiteY70" fmla="*/ 592138 h 879113"/>
              <a:gd name="connsiteX71" fmla="*/ 364765 w 831490"/>
              <a:gd name="connsiteY71" fmla="*/ 612703 h 879113"/>
              <a:gd name="connsiteX72" fmla="*/ 306071 w 831490"/>
              <a:gd name="connsiteY72" fmla="*/ 668627 h 879113"/>
              <a:gd name="connsiteX73" fmla="*/ 182563 w 831490"/>
              <a:gd name="connsiteY73" fmla="*/ 687027 h 879113"/>
              <a:gd name="connsiteX74" fmla="*/ 58694 w 831490"/>
              <a:gd name="connsiteY74" fmla="*/ 668627 h 879113"/>
              <a:gd name="connsiteX75" fmla="*/ 0 w 831490"/>
              <a:gd name="connsiteY75" fmla="*/ 612703 h 879113"/>
              <a:gd name="connsiteX76" fmla="*/ 6122 w 831490"/>
              <a:gd name="connsiteY76" fmla="*/ 592138 h 879113"/>
              <a:gd name="connsiteX77" fmla="*/ 396133 w 831490"/>
              <a:gd name="connsiteY77" fmla="*/ 530225 h 879113"/>
              <a:gd name="connsiteX78" fmla="*/ 453701 w 831490"/>
              <a:gd name="connsiteY78" fmla="*/ 562717 h 879113"/>
              <a:gd name="connsiteX79" fmla="*/ 609854 w 831490"/>
              <a:gd name="connsiteY79" fmla="*/ 586183 h 879113"/>
              <a:gd name="connsiteX80" fmla="*/ 766007 w 831490"/>
              <a:gd name="connsiteY80" fmla="*/ 562717 h 879113"/>
              <a:gd name="connsiteX81" fmla="*/ 823935 w 831490"/>
              <a:gd name="connsiteY81" fmla="*/ 530225 h 879113"/>
              <a:gd name="connsiteX82" fmla="*/ 831490 w 831490"/>
              <a:gd name="connsiteY82" fmla="*/ 555135 h 879113"/>
              <a:gd name="connsiteX83" fmla="*/ 759890 w 831490"/>
              <a:gd name="connsiteY83" fmla="*/ 623007 h 879113"/>
              <a:gd name="connsiteX84" fmla="*/ 609854 w 831490"/>
              <a:gd name="connsiteY84" fmla="*/ 645752 h 879113"/>
              <a:gd name="connsiteX85" fmla="*/ 459818 w 831490"/>
              <a:gd name="connsiteY85" fmla="*/ 623007 h 879113"/>
              <a:gd name="connsiteX86" fmla="*/ 388937 w 831490"/>
              <a:gd name="connsiteY86" fmla="*/ 555135 h 879113"/>
              <a:gd name="connsiteX87" fmla="*/ 396133 w 831490"/>
              <a:gd name="connsiteY87" fmla="*/ 530225 h 879113"/>
              <a:gd name="connsiteX88" fmla="*/ 6122 w 831490"/>
              <a:gd name="connsiteY88" fmla="*/ 528638 h 879113"/>
              <a:gd name="connsiteX89" fmla="*/ 53653 w 831490"/>
              <a:gd name="connsiteY89" fmla="*/ 555438 h 879113"/>
              <a:gd name="connsiteX90" fmla="*/ 182563 w 831490"/>
              <a:gd name="connsiteY90" fmla="*/ 574995 h 879113"/>
              <a:gd name="connsiteX91" fmla="*/ 311113 w 831490"/>
              <a:gd name="connsiteY91" fmla="*/ 555438 h 879113"/>
              <a:gd name="connsiteX92" fmla="*/ 358644 w 831490"/>
              <a:gd name="connsiteY92" fmla="*/ 528638 h 879113"/>
              <a:gd name="connsiteX93" fmla="*/ 364765 w 831490"/>
              <a:gd name="connsiteY93" fmla="*/ 549281 h 879113"/>
              <a:gd name="connsiteX94" fmla="*/ 306071 w 831490"/>
              <a:gd name="connsiteY94" fmla="*/ 605417 h 879113"/>
              <a:gd name="connsiteX95" fmla="*/ 182563 w 831490"/>
              <a:gd name="connsiteY95" fmla="*/ 623526 h 879113"/>
              <a:gd name="connsiteX96" fmla="*/ 58694 w 831490"/>
              <a:gd name="connsiteY96" fmla="*/ 605417 h 879113"/>
              <a:gd name="connsiteX97" fmla="*/ 0 w 831490"/>
              <a:gd name="connsiteY97" fmla="*/ 549281 h 879113"/>
              <a:gd name="connsiteX98" fmla="*/ 6122 w 831490"/>
              <a:gd name="connsiteY98" fmla="*/ 528638 h 879113"/>
              <a:gd name="connsiteX99" fmla="*/ 6122 w 831490"/>
              <a:gd name="connsiteY99" fmla="*/ 465138 h 879113"/>
              <a:gd name="connsiteX100" fmla="*/ 53653 w 831490"/>
              <a:gd name="connsiteY100" fmla="*/ 492300 h 879113"/>
              <a:gd name="connsiteX101" fmla="*/ 182563 w 831490"/>
              <a:gd name="connsiteY101" fmla="*/ 511495 h 879113"/>
              <a:gd name="connsiteX102" fmla="*/ 311113 w 831490"/>
              <a:gd name="connsiteY102" fmla="*/ 492300 h 879113"/>
              <a:gd name="connsiteX103" fmla="*/ 358644 w 831490"/>
              <a:gd name="connsiteY103" fmla="*/ 465138 h 879113"/>
              <a:gd name="connsiteX104" fmla="*/ 364765 w 831490"/>
              <a:gd name="connsiteY104" fmla="*/ 485781 h 879113"/>
              <a:gd name="connsiteX105" fmla="*/ 306071 w 831490"/>
              <a:gd name="connsiteY105" fmla="*/ 541917 h 879113"/>
              <a:gd name="connsiteX106" fmla="*/ 182563 w 831490"/>
              <a:gd name="connsiteY106" fmla="*/ 560026 h 879113"/>
              <a:gd name="connsiteX107" fmla="*/ 58694 w 831490"/>
              <a:gd name="connsiteY107" fmla="*/ 541917 h 879113"/>
              <a:gd name="connsiteX108" fmla="*/ 0 w 831490"/>
              <a:gd name="connsiteY108" fmla="*/ 485781 h 879113"/>
              <a:gd name="connsiteX109" fmla="*/ 6122 w 831490"/>
              <a:gd name="connsiteY109" fmla="*/ 465138 h 879113"/>
              <a:gd name="connsiteX110" fmla="*/ 396133 w 831490"/>
              <a:gd name="connsiteY110" fmla="*/ 454025 h 879113"/>
              <a:gd name="connsiteX111" fmla="*/ 453701 w 831490"/>
              <a:gd name="connsiteY111" fmla="*/ 486256 h 879113"/>
              <a:gd name="connsiteX112" fmla="*/ 609854 w 831490"/>
              <a:gd name="connsiteY112" fmla="*/ 510158 h 879113"/>
              <a:gd name="connsiteX113" fmla="*/ 766007 w 831490"/>
              <a:gd name="connsiteY113" fmla="*/ 486256 h 879113"/>
              <a:gd name="connsiteX114" fmla="*/ 823935 w 831490"/>
              <a:gd name="connsiteY114" fmla="*/ 454025 h 879113"/>
              <a:gd name="connsiteX115" fmla="*/ 831490 w 831490"/>
              <a:gd name="connsiteY115" fmla="*/ 478651 h 879113"/>
              <a:gd name="connsiteX116" fmla="*/ 759890 w 831490"/>
              <a:gd name="connsiteY116" fmla="*/ 547097 h 879113"/>
              <a:gd name="connsiteX117" fmla="*/ 609854 w 831490"/>
              <a:gd name="connsiteY117" fmla="*/ 569551 h 879113"/>
              <a:gd name="connsiteX118" fmla="*/ 459818 w 831490"/>
              <a:gd name="connsiteY118" fmla="*/ 547097 h 879113"/>
              <a:gd name="connsiteX119" fmla="*/ 388937 w 831490"/>
              <a:gd name="connsiteY119" fmla="*/ 478651 h 879113"/>
              <a:gd name="connsiteX120" fmla="*/ 396133 w 831490"/>
              <a:gd name="connsiteY120" fmla="*/ 454025 h 879113"/>
              <a:gd name="connsiteX121" fmla="*/ 396133 w 831490"/>
              <a:gd name="connsiteY121" fmla="*/ 376238 h 879113"/>
              <a:gd name="connsiteX122" fmla="*/ 453701 w 831490"/>
              <a:gd name="connsiteY122" fmla="*/ 408486 h 879113"/>
              <a:gd name="connsiteX123" fmla="*/ 609854 w 831490"/>
              <a:gd name="connsiteY123" fmla="*/ 431775 h 879113"/>
              <a:gd name="connsiteX124" fmla="*/ 766007 w 831490"/>
              <a:gd name="connsiteY124" fmla="*/ 408486 h 879113"/>
              <a:gd name="connsiteX125" fmla="*/ 823935 w 831490"/>
              <a:gd name="connsiteY125" fmla="*/ 376238 h 879113"/>
              <a:gd name="connsiteX126" fmla="*/ 831490 w 831490"/>
              <a:gd name="connsiteY126" fmla="*/ 400961 h 879113"/>
              <a:gd name="connsiteX127" fmla="*/ 759890 w 831490"/>
              <a:gd name="connsiteY127" fmla="*/ 467965 h 879113"/>
              <a:gd name="connsiteX128" fmla="*/ 609854 w 831490"/>
              <a:gd name="connsiteY128" fmla="*/ 490180 h 879113"/>
              <a:gd name="connsiteX129" fmla="*/ 459818 w 831490"/>
              <a:gd name="connsiteY129" fmla="*/ 467965 h 879113"/>
              <a:gd name="connsiteX130" fmla="*/ 388937 w 831490"/>
              <a:gd name="connsiteY130" fmla="*/ 400961 h 879113"/>
              <a:gd name="connsiteX131" fmla="*/ 396133 w 831490"/>
              <a:gd name="connsiteY131" fmla="*/ 376238 h 879113"/>
              <a:gd name="connsiteX132" fmla="*/ 182563 w 831490"/>
              <a:gd name="connsiteY132" fmla="*/ 347663 h 879113"/>
              <a:gd name="connsiteX133" fmla="*/ 306071 w 831490"/>
              <a:gd name="connsiteY133" fmla="*/ 365938 h 879113"/>
              <a:gd name="connsiteX134" fmla="*/ 364765 w 831490"/>
              <a:gd name="connsiteY134" fmla="*/ 421481 h 879113"/>
              <a:gd name="connsiteX135" fmla="*/ 306071 w 831490"/>
              <a:gd name="connsiteY135" fmla="*/ 476666 h 879113"/>
              <a:gd name="connsiteX136" fmla="*/ 182563 w 831490"/>
              <a:gd name="connsiteY136" fmla="*/ 494942 h 879113"/>
              <a:gd name="connsiteX137" fmla="*/ 58694 w 831490"/>
              <a:gd name="connsiteY137" fmla="*/ 476666 h 879113"/>
              <a:gd name="connsiteX138" fmla="*/ 0 w 831490"/>
              <a:gd name="connsiteY138" fmla="*/ 421481 h 879113"/>
              <a:gd name="connsiteX139" fmla="*/ 58694 w 831490"/>
              <a:gd name="connsiteY139" fmla="*/ 365938 h 879113"/>
              <a:gd name="connsiteX140" fmla="*/ 182563 w 831490"/>
              <a:gd name="connsiteY140" fmla="*/ 347663 h 879113"/>
              <a:gd name="connsiteX141" fmla="*/ 609854 w 831490"/>
              <a:gd name="connsiteY141" fmla="*/ 234950 h 879113"/>
              <a:gd name="connsiteX142" fmla="*/ 759890 w 831490"/>
              <a:gd name="connsiteY142" fmla="*/ 256985 h 879113"/>
              <a:gd name="connsiteX143" fmla="*/ 831490 w 831490"/>
              <a:gd name="connsiteY143" fmla="*/ 325257 h 879113"/>
              <a:gd name="connsiteX144" fmla="*/ 759890 w 831490"/>
              <a:gd name="connsiteY144" fmla="*/ 393168 h 879113"/>
              <a:gd name="connsiteX145" fmla="*/ 609854 w 831490"/>
              <a:gd name="connsiteY145" fmla="*/ 415564 h 879113"/>
              <a:gd name="connsiteX146" fmla="*/ 459818 w 831490"/>
              <a:gd name="connsiteY146" fmla="*/ 393168 h 879113"/>
              <a:gd name="connsiteX147" fmla="*/ 388937 w 831490"/>
              <a:gd name="connsiteY147" fmla="*/ 325257 h 879113"/>
              <a:gd name="connsiteX148" fmla="*/ 459818 w 831490"/>
              <a:gd name="connsiteY148" fmla="*/ 256985 h 879113"/>
              <a:gd name="connsiteX149" fmla="*/ 609854 w 831490"/>
              <a:gd name="connsiteY149" fmla="*/ 234950 h 879113"/>
              <a:gd name="connsiteX150" fmla="*/ 337727 w 831490"/>
              <a:gd name="connsiteY150" fmla="*/ 161091 h 879113"/>
              <a:gd name="connsiteX151" fmla="*/ 349608 w 831490"/>
              <a:gd name="connsiteY151" fmla="*/ 167923 h 879113"/>
              <a:gd name="connsiteX152" fmla="*/ 353208 w 831490"/>
              <a:gd name="connsiteY152" fmla="*/ 178351 h 879113"/>
              <a:gd name="connsiteX153" fmla="*/ 348888 w 831490"/>
              <a:gd name="connsiteY153" fmla="*/ 190576 h 879113"/>
              <a:gd name="connsiteX154" fmla="*/ 337727 w 831490"/>
              <a:gd name="connsiteY154" fmla="*/ 196689 h 879113"/>
              <a:gd name="connsiteX155" fmla="*/ 324407 w 831490"/>
              <a:gd name="connsiteY155" fmla="*/ 99243 h 879113"/>
              <a:gd name="connsiteX156" fmla="*/ 324407 w 831490"/>
              <a:gd name="connsiteY156" fmla="*/ 130886 h 879113"/>
              <a:gd name="connsiteX157" fmla="*/ 315407 w 831490"/>
              <a:gd name="connsiteY157" fmla="*/ 124054 h 879113"/>
              <a:gd name="connsiteX158" fmla="*/ 312527 w 831490"/>
              <a:gd name="connsiteY158" fmla="*/ 115425 h 879113"/>
              <a:gd name="connsiteX159" fmla="*/ 315767 w 831490"/>
              <a:gd name="connsiteY159" fmla="*/ 105356 h 879113"/>
              <a:gd name="connsiteX160" fmla="*/ 324407 w 831490"/>
              <a:gd name="connsiteY160" fmla="*/ 99243 h 879113"/>
              <a:gd name="connsiteX161" fmla="*/ 324407 w 831490"/>
              <a:gd name="connsiteY161" fmla="*/ 70118 h 879113"/>
              <a:gd name="connsiteX162" fmla="*/ 324407 w 831490"/>
              <a:gd name="connsiteY162" fmla="*/ 79107 h 879113"/>
              <a:gd name="connsiteX163" fmla="*/ 299206 w 831490"/>
              <a:gd name="connsiteY163" fmla="*/ 90973 h 879113"/>
              <a:gd name="connsiteX164" fmla="*/ 289486 w 831490"/>
              <a:gd name="connsiteY164" fmla="*/ 116503 h 879113"/>
              <a:gd name="connsiteX165" fmla="*/ 298126 w 831490"/>
              <a:gd name="connsiteY165" fmla="*/ 141314 h 879113"/>
              <a:gd name="connsiteX166" fmla="*/ 324407 w 831490"/>
              <a:gd name="connsiteY166" fmla="*/ 157136 h 879113"/>
              <a:gd name="connsiteX167" fmla="*/ 324407 w 831490"/>
              <a:gd name="connsiteY167" fmla="*/ 195610 h 879113"/>
              <a:gd name="connsiteX168" fmla="*/ 315407 w 831490"/>
              <a:gd name="connsiteY168" fmla="*/ 188059 h 879113"/>
              <a:gd name="connsiteX169" fmla="*/ 310007 w 831490"/>
              <a:gd name="connsiteY169" fmla="*/ 175115 h 879113"/>
              <a:gd name="connsiteX170" fmla="*/ 285886 w 831490"/>
              <a:gd name="connsiteY170" fmla="*/ 177991 h 879113"/>
              <a:gd name="connsiteX171" fmla="*/ 298846 w 831490"/>
              <a:gd name="connsiteY171" fmla="*/ 205679 h 879113"/>
              <a:gd name="connsiteX172" fmla="*/ 324407 w 831490"/>
              <a:gd name="connsiteY172" fmla="*/ 217545 h 879113"/>
              <a:gd name="connsiteX173" fmla="*/ 324407 w 831490"/>
              <a:gd name="connsiteY173" fmla="*/ 234085 h 879113"/>
              <a:gd name="connsiteX174" fmla="*/ 337727 w 831490"/>
              <a:gd name="connsiteY174" fmla="*/ 234085 h 879113"/>
              <a:gd name="connsiteX175" fmla="*/ 337727 w 831490"/>
              <a:gd name="connsiteY175" fmla="*/ 217185 h 879113"/>
              <a:gd name="connsiteX176" fmla="*/ 365808 w 831490"/>
              <a:gd name="connsiteY176" fmla="*/ 203162 h 879113"/>
              <a:gd name="connsiteX177" fmla="*/ 375889 w 831490"/>
              <a:gd name="connsiteY177" fmla="*/ 175115 h 879113"/>
              <a:gd name="connsiteX178" fmla="*/ 367968 w 831490"/>
              <a:gd name="connsiteY178" fmla="*/ 150663 h 879113"/>
              <a:gd name="connsiteX179" fmla="*/ 337727 w 831490"/>
              <a:gd name="connsiteY179" fmla="*/ 135201 h 879113"/>
              <a:gd name="connsiteX180" fmla="*/ 337727 w 831490"/>
              <a:gd name="connsiteY180" fmla="*/ 99243 h 879113"/>
              <a:gd name="connsiteX181" fmla="*/ 348888 w 831490"/>
              <a:gd name="connsiteY181" fmla="*/ 114346 h 879113"/>
              <a:gd name="connsiteX182" fmla="*/ 371929 w 831490"/>
              <a:gd name="connsiteY182" fmla="*/ 111110 h 879113"/>
              <a:gd name="connsiteX183" fmla="*/ 361128 w 831490"/>
              <a:gd name="connsiteY183" fmla="*/ 89175 h 879113"/>
              <a:gd name="connsiteX184" fmla="*/ 337727 w 831490"/>
              <a:gd name="connsiteY184" fmla="*/ 79107 h 879113"/>
              <a:gd name="connsiteX185" fmla="*/ 337727 w 831490"/>
              <a:gd name="connsiteY185" fmla="*/ 70118 h 879113"/>
              <a:gd name="connsiteX186" fmla="*/ 331967 w 831490"/>
              <a:gd name="connsiteY186" fmla="*/ 0 h 879113"/>
              <a:gd name="connsiteX187" fmla="*/ 437091 w 831490"/>
              <a:gd name="connsiteY187" fmla="*/ 43509 h 879113"/>
              <a:gd name="connsiteX188" fmla="*/ 480652 w 831490"/>
              <a:gd name="connsiteY188" fmla="*/ 149225 h 879113"/>
              <a:gd name="connsiteX189" fmla="*/ 437091 w 831490"/>
              <a:gd name="connsiteY189" fmla="*/ 254581 h 879113"/>
              <a:gd name="connsiteX190" fmla="*/ 331967 w 831490"/>
              <a:gd name="connsiteY190" fmla="*/ 298090 h 879113"/>
              <a:gd name="connsiteX191" fmla="*/ 226484 w 831490"/>
              <a:gd name="connsiteY191" fmla="*/ 254581 h 879113"/>
              <a:gd name="connsiteX192" fmla="*/ 182562 w 831490"/>
              <a:gd name="connsiteY192" fmla="*/ 149225 h 879113"/>
              <a:gd name="connsiteX193" fmla="*/ 226484 w 831490"/>
              <a:gd name="connsiteY193" fmla="*/ 43509 h 879113"/>
              <a:gd name="connsiteX194" fmla="*/ 331967 w 831490"/>
              <a:gd name="connsiteY194" fmla="*/ 0 h 8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831490" h="879113">
                <a:moveTo>
                  <a:pt x="6122" y="782638"/>
                </a:moveTo>
                <a:cubicBezTo>
                  <a:pt x="19445" y="794952"/>
                  <a:pt x="37809" y="803644"/>
                  <a:pt x="53653" y="809439"/>
                </a:cubicBezTo>
                <a:cubicBezTo>
                  <a:pt x="93262" y="823925"/>
                  <a:pt x="140433" y="828996"/>
                  <a:pt x="182563" y="828996"/>
                </a:cubicBezTo>
                <a:cubicBezTo>
                  <a:pt x="224332" y="828996"/>
                  <a:pt x="271143" y="823925"/>
                  <a:pt x="311113" y="809439"/>
                </a:cubicBezTo>
                <a:cubicBezTo>
                  <a:pt x="326956" y="803644"/>
                  <a:pt x="344961" y="794952"/>
                  <a:pt x="358644" y="782638"/>
                </a:cubicBezTo>
                <a:cubicBezTo>
                  <a:pt x="362605" y="789157"/>
                  <a:pt x="364765" y="796038"/>
                  <a:pt x="364765" y="803282"/>
                </a:cubicBezTo>
                <a:cubicBezTo>
                  <a:pt x="364765" y="826460"/>
                  <a:pt x="342440" y="846380"/>
                  <a:pt x="306071" y="859418"/>
                </a:cubicBezTo>
                <a:cubicBezTo>
                  <a:pt x="274024" y="870645"/>
                  <a:pt x="230454" y="877526"/>
                  <a:pt x="182563" y="877526"/>
                </a:cubicBezTo>
                <a:cubicBezTo>
                  <a:pt x="134312" y="877526"/>
                  <a:pt x="90741" y="870645"/>
                  <a:pt x="58694" y="859418"/>
                </a:cubicBezTo>
                <a:cubicBezTo>
                  <a:pt x="22325" y="846380"/>
                  <a:pt x="0" y="826460"/>
                  <a:pt x="0" y="803282"/>
                </a:cubicBezTo>
                <a:cubicBezTo>
                  <a:pt x="0" y="796038"/>
                  <a:pt x="2161" y="789157"/>
                  <a:pt x="6122" y="782638"/>
                </a:cubicBezTo>
                <a:close/>
                <a:moveTo>
                  <a:pt x="396133" y="763588"/>
                </a:moveTo>
                <a:cubicBezTo>
                  <a:pt x="412684" y="778798"/>
                  <a:pt x="434272" y="789301"/>
                  <a:pt x="453701" y="796543"/>
                </a:cubicBezTo>
                <a:cubicBezTo>
                  <a:pt x="501914" y="813927"/>
                  <a:pt x="559122" y="819721"/>
                  <a:pt x="609854" y="819721"/>
                </a:cubicBezTo>
                <a:cubicBezTo>
                  <a:pt x="660946" y="819721"/>
                  <a:pt x="717794" y="813927"/>
                  <a:pt x="766007" y="796543"/>
                </a:cubicBezTo>
                <a:cubicBezTo>
                  <a:pt x="785436" y="789301"/>
                  <a:pt x="807384" y="778798"/>
                  <a:pt x="823935" y="763588"/>
                </a:cubicBezTo>
                <a:cubicBezTo>
                  <a:pt x="828972" y="771555"/>
                  <a:pt x="831490" y="779884"/>
                  <a:pt x="831490" y="788576"/>
                </a:cubicBezTo>
                <a:cubicBezTo>
                  <a:pt x="831490" y="817186"/>
                  <a:pt x="804146" y="841088"/>
                  <a:pt x="759890" y="857022"/>
                </a:cubicBezTo>
                <a:cubicBezTo>
                  <a:pt x="721392" y="870784"/>
                  <a:pt x="668142" y="879113"/>
                  <a:pt x="609854" y="879113"/>
                </a:cubicBezTo>
                <a:cubicBezTo>
                  <a:pt x="551567" y="879113"/>
                  <a:pt x="498676" y="870784"/>
                  <a:pt x="459818" y="857022"/>
                </a:cubicBezTo>
                <a:cubicBezTo>
                  <a:pt x="416282" y="841088"/>
                  <a:pt x="388937" y="817186"/>
                  <a:pt x="388937" y="788576"/>
                </a:cubicBezTo>
                <a:cubicBezTo>
                  <a:pt x="388937" y="779884"/>
                  <a:pt x="391456" y="771555"/>
                  <a:pt x="396133" y="763588"/>
                </a:cubicBezTo>
                <a:close/>
                <a:moveTo>
                  <a:pt x="6122" y="719138"/>
                </a:moveTo>
                <a:cubicBezTo>
                  <a:pt x="19445" y="731814"/>
                  <a:pt x="37809" y="740506"/>
                  <a:pt x="53653" y="746300"/>
                </a:cubicBezTo>
                <a:cubicBezTo>
                  <a:pt x="93262" y="760425"/>
                  <a:pt x="140433" y="765495"/>
                  <a:pt x="182563" y="765495"/>
                </a:cubicBezTo>
                <a:cubicBezTo>
                  <a:pt x="224332" y="765495"/>
                  <a:pt x="271143" y="760425"/>
                  <a:pt x="311113" y="746300"/>
                </a:cubicBezTo>
                <a:cubicBezTo>
                  <a:pt x="326956" y="740506"/>
                  <a:pt x="344961" y="731814"/>
                  <a:pt x="358644" y="719138"/>
                </a:cubicBezTo>
                <a:cubicBezTo>
                  <a:pt x="362605" y="725657"/>
                  <a:pt x="364765" y="732538"/>
                  <a:pt x="364765" y="739781"/>
                </a:cubicBezTo>
                <a:cubicBezTo>
                  <a:pt x="364765" y="762960"/>
                  <a:pt x="342440" y="782880"/>
                  <a:pt x="306071" y="795918"/>
                </a:cubicBezTo>
                <a:cubicBezTo>
                  <a:pt x="274024" y="807145"/>
                  <a:pt x="230454" y="814026"/>
                  <a:pt x="182563" y="814026"/>
                </a:cubicBezTo>
                <a:cubicBezTo>
                  <a:pt x="134312" y="814026"/>
                  <a:pt x="90741" y="807145"/>
                  <a:pt x="58694" y="795918"/>
                </a:cubicBezTo>
                <a:cubicBezTo>
                  <a:pt x="22325" y="782880"/>
                  <a:pt x="0" y="762960"/>
                  <a:pt x="0" y="739781"/>
                </a:cubicBezTo>
                <a:cubicBezTo>
                  <a:pt x="0" y="732538"/>
                  <a:pt x="2161" y="725657"/>
                  <a:pt x="6122" y="719138"/>
                </a:cubicBezTo>
                <a:close/>
                <a:moveTo>
                  <a:pt x="396133" y="685800"/>
                </a:moveTo>
                <a:cubicBezTo>
                  <a:pt x="412684" y="701010"/>
                  <a:pt x="434272" y="711513"/>
                  <a:pt x="453701" y="718393"/>
                </a:cubicBezTo>
                <a:cubicBezTo>
                  <a:pt x="501914" y="735414"/>
                  <a:pt x="559122" y="741933"/>
                  <a:pt x="609854" y="741933"/>
                </a:cubicBezTo>
                <a:cubicBezTo>
                  <a:pt x="660946" y="741933"/>
                  <a:pt x="717794" y="735414"/>
                  <a:pt x="766007" y="718393"/>
                </a:cubicBezTo>
                <a:cubicBezTo>
                  <a:pt x="785436" y="711513"/>
                  <a:pt x="807384" y="701010"/>
                  <a:pt x="823935" y="685800"/>
                </a:cubicBezTo>
                <a:cubicBezTo>
                  <a:pt x="828972" y="693405"/>
                  <a:pt x="831490" y="702097"/>
                  <a:pt x="831490" y="710788"/>
                </a:cubicBezTo>
                <a:cubicBezTo>
                  <a:pt x="831490" y="739036"/>
                  <a:pt x="804146" y="762938"/>
                  <a:pt x="759890" y="778872"/>
                </a:cubicBezTo>
                <a:cubicBezTo>
                  <a:pt x="721392" y="792634"/>
                  <a:pt x="668142" y="801326"/>
                  <a:pt x="609854" y="801326"/>
                </a:cubicBezTo>
                <a:cubicBezTo>
                  <a:pt x="551567" y="801326"/>
                  <a:pt x="498676" y="792634"/>
                  <a:pt x="459818" y="778872"/>
                </a:cubicBezTo>
                <a:cubicBezTo>
                  <a:pt x="416282" y="762938"/>
                  <a:pt x="388937" y="739036"/>
                  <a:pt x="388937" y="710788"/>
                </a:cubicBezTo>
                <a:cubicBezTo>
                  <a:pt x="388937" y="702097"/>
                  <a:pt x="391456" y="693405"/>
                  <a:pt x="396133" y="685800"/>
                </a:cubicBezTo>
                <a:close/>
                <a:moveTo>
                  <a:pt x="6122" y="655638"/>
                </a:moveTo>
                <a:cubicBezTo>
                  <a:pt x="19445" y="668266"/>
                  <a:pt x="37809" y="676925"/>
                  <a:pt x="53653" y="682698"/>
                </a:cubicBezTo>
                <a:cubicBezTo>
                  <a:pt x="93262" y="696769"/>
                  <a:pt x="140433" y="701820"/>
                  <a:pt x="182563" y="701820"/>
                </a:cubicBezTo>
                <a:cubicBezTo>
                  <a:pt x="224332" y="701820"/>
                  <a:pt x="271143" y="696769"/>
                  <a:pt x="311113" y="682698"/>
                </a:cubicBezTo>
                <a:cubicBezTo>
                  <a:pt x="326956" y="676925"/>
                  <a:pt x="344961" y="668266"/>
                  <a:pt x="358644" y="655638"/>
                </a:cubicBezTo>
                <a:cubicBezTo>
                  <a:pt x="362605" y="662132"/>
                  <a:pt x="364765" y="668987"/>
                  <a:pt x="364765" y="676203"/>
                </a:cubicBezTo>
                <a:cubicBezTo>
                  <a:pt x="364765" y="699655"/>
                  <a:pt x="342440" y="719138"/>
                  <a:pt x="306071" y="732127"/>
                </a:cubicBezTo>
                <a:cubicBezTo>
                  <a:pt x="274024" y="743311"/>
                  <a:pt x="230454" y="750527"/>
                  <a:pt x="182563" y="750527"/>
                </a:cubicBezTo>
                <a:cubicBezTo>
                  <a:pt x="134312" y="750527"/>
                  <a:pt x="90741" y="743311"/>
                  <a:pt x="58694" y="732127"/>
                </a:cubicBezTo>
                <a:cubicBezTo>
                  <a:pt x="22325" y="719138"/>
                  <a:pt x="0" y="699655"/>
                  <a:pt x="0" y="676203"/>
                </a:cubicBezTo>
                <a:cubicBezTo>
                  <a:pt x="0" y="668987"/>
                  <a:pt x="2161" y="662132"/>
                  <a:pt x="6122" y="655638"/>
                </a:cubicBezTo>
                <a:close/>
                <a:moveTo>
                  <a:pt x="396133" y="608013"/>
                </a:moveTo>
                <a:cubicBezTo>
                  <a:pt x="412684" y="623223"/>
                  <a:pt x="434272" y="633725"/>
                  <a:pt x="453701" y="640968"/>
                </a:cubicBezTo>
                <a:cubicBezTo>
                  <a:pt x="501914" y="657989"/>
                  <a:pt x="559122" y="664146"/>
                  <a:pt x="609854" y="664146"/>
                </a:cubicBezTo>
                <a:cubicBezTo>
                  <a:pt x="660946" y="664146"/>
                  <a:pt x="717794" y="657989"/>
                  <a:pt x="766007" y="640968"/>
                </a:cubicBezTo>
                <a:cubicBezTo>
                  <a:pt x="785436" y="633725"/>
                  <a:pt x="807384" y="623223"/>
                  <a:pt x="823935" y="608013"/>
                </a:cubicBezTo>
                <a:cubicBezTo>
                  <a:pt x="828972" y="615980"/>
                  <a:pt x="831490" y="624309"/>
                  <a:pt x="831490" y="633001"/>
                </a:cubicBezTo>
                <a:cubicBezTo>
                  <a:pt x="831490" y="661248"/>
                  <a:pt x="804146" y="685512"/>
                  <a:pt x="759890" y="701085"/>
                </a:cubicBezTo>
                <a:cubicBezTo>
                  <a:pt x="721392" y="715208"/>
                  <a:pt x="668142" y="723538"/>
                  <a:pt x="609854" y="723538"/>
                </a:cubicBezTo>
                <a:cubicBezTo>
                  <a:pt x="551567" y="723538"/>
                  <a:pt x="498676" y="715208"/>
                  <a:pt x="459818" y="701085"/>
                </a:cubicBezTo>
                <a:cubicBezTo>
                  <a:pt x="416282" y="685512"/>
                  <a:pt x="388937" y="661248"/>
                  <a:pt x="388937" y="633001"/>
                </a:cubicBezTo>
                <a:cubicBezTo>
                  <a:pt x="388937" y="624309"/>
                  <a:pt x="391456" y="615980"/>
                  <a:pt x="396133" y="608013"/>
                </a:cubicBezTo>
                <a:close/>
                <a:moveTo>
                  <a:pt x="6122" y="592138"/>
                </a:moveTo>
                <a:cubicBezTo>
                  <a:pt x="19445" y="604766"/>
                  <a:pt x="37809" y="613425"/>
                  <a:pt x="53653" y="619198"/>
                </a:cubicBezTo>
                <a:cubicBezTo>
                  <a:pt x="93262" y="633269"/>
                  <a:pt x="140433" y="638320"/>
                  <a:pt x="182563" y="638320"/>
                </a:cubicBezTo>
                <a:cubicBezTo>
                  <a:pt x="224332" y="638320"/>
                  <a:pt x="271143" y="633269"/>
                  <a:pt x="311113" y="619198"/>
                </a:cubicBezTo>
                <a:cubicBezTo>
                  <a:pt x="326956" y="613425"/>
                  <a:pt x="344961" y="604766"/>
                  <a:pt x="358644" y="592138"/>
                </a:cubicBezTo>
                <a:cubicBezTo>
                  <a:pt x="362605" y="598993"/>
                  <a:pt x="364765" y="605487"/>
                  <a:pt x="364765" y="612703"/>
                </a:cubicBezTo>
                <a:cubicBezTo>
                  <a:pt x="364765" y="636155"/>
                  <a:pt x="342440" y="655999"/>
                  <a:pt x="306071" y="668627"/>
                </a:cubicBezTo>
                <a:cubicBezTo>
                  <a:pt x="274024" y="679811"/>
                  <a:pt x="230454" y="687027"/>
                  <a:pt x="182563" y="687027"/>
                </a:cubicBezTo>
                <a:cubicBezTo>
                  <a:pt x="134312" y="687027"/>
                  <a:pt x="90741" y="679811"/>
                  <a:pt x="58694" y="668627"/>
                </a:cubicBezTo>
                <a:cubicBezTo>
                  <a:pt x="22325" y="655999"/>
                  <a:pt x="0" y="636155"/>
                  <a:pt x="0" y="612703"/>
                </a:cubicBezTo>
                <a:cubicBezTo>
                  <a:pt x="0" y="605487"/>
                  <a:pt x="2161" y="598993"/>
                  <a:pt x="6122" y="592138"/>
                </a:cubicBezTo>
                <a:close/>
                <a:moveTo>
                  <a:pt x="396133" y="530225"/>
                </a:moveTo>
                <a:cubicBezTo>
                  <a:pt x="412684" y="545388"/>
                  <a:pt x="434272" y="555857"/>
                  <a:pt x="453701" y="562717"/>
                </a:cubicBezTo>
                <a:cubicBezTo>
                  <a:pt x="501914" y="580046"/>
                  <a:pt x="559122" y="586183"/>
                  <a:pt x="609854" y="586183"/>
                </a:cubicBezTo>
                <a:cubicBezTo>
                  <a:pt x="660946" y="586183"/>
                  <a:pt x="717794" y="580046"/>
                  <a:pt x="766007" y="562717"/>
                </a:cubicBezTo>
                <a:cubicBezTo>
                  <a:pt x="785436" y="555857"/>
                  <a:pt x="807384" y="545388"/>
                  <a:pt x="823935" y="530225"/>
                </a:cubicBezTo>
                <a:cubicBezTo>
                  <a:pt x="828972" y="538167"/>
                  <a:pt x="831490" y="546471"/>
                  <a:pt x="831490" y="555135"/>
                </a:cubicBezTo>
                <a:cubicBezTo>
                  <a:pt x="831490" y="583295"/>
                  <a:pt x="804146" y="607484"/>
                  <a:pt x="759890" y="623007"/>
                </a:cubicBezTo>
                <a:cubicBezTo>
                  <a:pt x="721392" y="637087"/>
                  <a:pt x="668142" y="645752"/>
                  <a:pt x="609854" y="645752"/>
                </a:cubicBezTo>
                <a:cubicBezTo>
                  <a:pt x="551567" y="645752"/>
                  <a:pt x="498676" y="637087"/>
                  <a:pt x="459818" y="623007"/>
                </a:cubicBezTo>
                <a:cubicBezTo>
                  <a:pt x="416282" y="607484"/>
                  <a:pt x="388937" y="583295"/>
                  <a:pt x="388937" y="555135"/>
                </a:cubicBezTo>
                <a:cubicBezTo>
                  <a:pt x="388937" y="546471"/>
                  <a:pt x="391456" y="538167"/>
                  <a:pt x="396133" y="530225"/>
                </a:cubicBezTo>
                <a:close/>
                <a:moveTo>
                  <a:pt x="6122" y="528638"/>
                </a:moveTo>
                <a:cubicBezTo>
                  <a:pt x="19445" y="540952"/>
                  <a:pt x="37809" y="549644"/>
                  <a:pt x="53653" y="555438"/>
                </a:cubicBezTo>
                <a:cubicBezTo>
                  <a:pt x="93262" y="569925"/>
                  <a:pt x="140433" y="574995"/>
                  <a:pt x="182563" y="574995"/>
                </a:cubicBezTo>
                <a:cubicBezTo>
                  <a:pt x="224332" y="574995"/>
                  <a:pt x="271143" y="569925"/>
                  <a:pt x="311113" y="555438"/>
                </a:cubicBezTo>
                <a:cubicBezTo>
                  <a:pt x="326956" y="549644"/>
                  <a:pt x="344961" y="540952"/>
                  <a:pt x="358644" y="528638"/>
                </a:cubicBezTo>
                <a:cubicBezTo>
                  <a:pt x="362605" y="535157"/>
                  <a:pt x="364765" y="542038"/>
                  <a:pt x="364765" y="549281"/>
                </a:cubicBezTo>
                <a:cubicBezTo>
                  <a:pt x="364765" y="572460"/>
                  <a:pt x="342440" y="592379"/>
                  <a:pt x="306071" y="605417"/>
                </a:cubicBezTo>
                <a:cubicBezTo>
                  <a:pt x="274024" y="616645"/>
                  <a:pt x="230454" y="623526"/>
                  <a:pt x="182563" y="623526"/>
                </a:cubicBezTo>
                <a:cubicBezTo>
                  <a:pt x="134312" y="623526"/>
                  <a:pt x="90741" y="616645"/>
                  <a:pt x="58694" y="605417"/>
                </a:cubicBezTo>
                <a:cubicBezTo>
                  <a:pt x="22325" y="592379"/>
                  <a:pt x="0" y="572460"/>
                  <a:pt x="0" y="549281"/>
                </a:cubicBezTo>
                <a:cubicBezTo>
                  <a:pt x="0" y="542038"/>
                  <a:pt x="2161" y="535157"/>
                  <a:pt x="6122" y="528638"/>
                </a:cubicBezTo>
                <a:close/>
                <a:moveTo>
                  <a:pt x="6122" y="465138"/>
                </a:moveTo>
                <a:cubicBezTo>
                  <a:pt x="19445" y="477814"/>
                  <a:pt x="37809" y="486144"/>
                  <a:pt x="53653" y="492300"/>
                </a:cubicBezTo>
                <a:cubicBezTo>
                  <a:pt x="93262" y="506425"/>
                  <a:pt x="140433" y="511495"/>
                  <a:pt x="182563" y="511495"/>
                </a:cubicBezTo>
                <a:cubicBezTo>
                  <a:pt x="224332" y="511495"/>
                  <a:pt x="271143" y="506425"/>
                  <a:pt x="311113" y="492300"/>
                </a:cubicBezTo>
                <a:cubicBezTo>
                  <a:pt x="326956" y="486144"/>
                  <a:pt x="344961" y="477814"/>
                  <a:pt x="358644" y="465138"/>
                </a:cubicBezTo>
                <a:cubicBezTo>
                  <a:pt x="362605" y="471657"/>
                  <a:pt x="364765" y="478538"/>
                  <a:pt x="364765" y="485781"/>
                </a:cubicBezTo>
                <a:cubicBezTo>
                  <a:pt x="364765" y="508960"/>
                  <a:pt x="342440" y="528879"/>
                  <a:pt x="306071" y="541917"/>
                </a:cubicBezTo>
                <a:cubicBezTo>
                  <a:pt x="274024" y="553145"/>
                  <a:pt x="230454" y="560026"/>
                  <a:pt x="182563" y="560026"/>
                </a:cubicBezTo>
                <a:cubicBezTo>
                  <a:pt x="134312" y="560026"/>
                  <a:pt x="90741" y="553145"/>
                  <a:pt x="58694" y="541917"/>
                </a:cubicBezTo>
                <a:cubicBezTo>
                  <a:pt x="22325" y="528879"/>
                  <a:pt x="0" y="508960"/>
                  <a:pt x="0" y="485781"/>
                </a:cubicBezTo>
                <a:cubicBezTo>
                  <a:pt x="0" y="478538"/>
                  <a:pt x="2161" y="471657"/>
                  <a:pt x="6122" y="465138"/>
                </a:cubicBezTo>
                <a:close/>
                <a:moveTo>
                  <a:pt x="396133" y="454025"/>
                </a:moveTo>
                <a:cubicBezTo>
                  <a:pt x="412684" y="468873"/>
                  <a:pt x="434272" y="479738"/>
                  <a:pt x="453701" y="486256"/>
                </a:cubicBezTo>
                <a:cubicBezTo>
                  <a:pt x="501914" y="504002"/>
                  <a:pt x="559122" y="510158"/>
                  <a:pt x="609854" y="510158"/>
                </a:cubicBezTo>
                <a:cubicBezTo>
                  <a:pt x="660946" y="510158"/>
                  <a:pt x="717794" y="504002"/>
                  <a:pt x="766007" y="486256"/>
                </a:cubicBezTo>
                <a:cubicBezTo>
                  <a:pt x="785436" y="479738"/>
                  <a:pt x="807384" y="468873"/>
                  <a:pt x="823935" y="454025"/>
                </a:cubicBezTo>
                <a:cubicBezTo>
                  <a:pt x="828972" y="461630"/>
                  <a:pt x="831490" y="469959"/>
                  <a:pt x="831490" y="478651"/>
                </a:cubicBezTo>
                <a:cubicBezTo>
                  <a:pt x="831490" y="507261"/>
                  <a:pt x="804146" y="531163"/>
                  <a:pt x="759890" y="547097"/>
                </a:cubicBezTo>
                <a:cubicBezTo>
                  <a:pt x="721392" y="560859"/>
                  <a:pt x="668142" y="569551"/>
                  <a:pt x="609854" y="569551"/>
                </a:cubicBezTo>
                <a:cubicBezTo>
                  <a:pt x="551567" y="569551"/>
                  <a:pt x="498676" y="560859"/>
                  <a:pt x="459818" y="547097"/>
                </a:cubicBezTo>
                <a:cubicBezTo>
                  <a:pt x="416282" y="531163"/>
                  <a:pt x="388937" y="507261"/>
                  <a:pt x="388937" y="478651"/>
                </a:cubicBezTo>
                <a:cubicBezTo>
                  <a:pt x="388937" y="469959"/>
                  <a:pt x="391456" y="461630"/>
                  <a:pt x="396133" y="454025"/>
                </a:cubicBezTo>
                <a:close/>
                <a:moveTo>
                  <a:pt x="396133" y="376238"/>
                </a:moveTo>
                <a:cubicBezTo>
                  <a:pt x="412684" y="390928"/>
                  <a:pt x="434272" y="401678"/>
                  <a:pt x="453701" y="408486"/>
                </a:cubicBezTo>
                <a:cubicBezTo>
                  <a:pt x="501914" y="425684"/>
                  <a:pt x="559122" y="431775"/>
                  <a:pt x="609854" y="431775"/>
                </a:cubicBezTo>
                <a:cubicBezTo>
                  <a:pt x="660946" y="431775"/>
                  <a:pt x="717794" y="425684"/>
                  <a:pt x="766007" y="408486"/>
                </a:cubicBezTo>
                <a:cubicBezTo>
                  <a:pt x="785436" y="401678"/>
                  <a:pt x="807384" y="390928"/>
                  <a:pt x="823935" y="376238"/>
                </a:cubicBezTo>
                <a:cubicBezTo>
                  <a:pt x="828972" y="383762"/>
                  <a:pt x="831490" y="392003"/>
                  <a:pt x="831490" y="400961"/>
                </a:cubicBezTo>
                <a:cubicBezTo>
                  <a:pt x="831490" y="428909"/>
                  <a:pt x="804146" y="452199"/>
                  <a:pt x="759890" y="467965"/>
                </a:cubicBezTo>
                <a:cubicBezTo>
                  <a:pt x="721392" y="481580"/>
                  <a:pt x="668142" y="490180"/>
                  <a:pt x="609854" y="490180"/>
                </a:cubicBezTo>
                <a:cubicBezTo>
                  <a:pt x="551567" y="490180"/>
                  <a:pt x="498676" y="481580"/>
                  <a:pt x="459818" y="467965"/>
                </a:cubicBezTo>
                <a:cubicBezTo>
                  <a:pt x="416282" y="452199"/>
                  <a:pt x="388937" y="428909"/>
                  <a:pt x="388937" y="400961"/>
                </a:cubicBezTo>
                <a:cubicBezTo>
                  <a:pt x="388937" y="392003"/>
                  <a:pt x="391456" y="383762"/>
                  <a:pt x="396133" y="376238"/>
                </a:cubicBezTo>
                <a:close/>
                <a:moveTo>
                  <a:pt x="182563" y="347663"/>
                </a:moveTo>
                <a:cubicBezTo>
                  <a:pt x="230454" y="347663"/>
                  <a:pt x="274024" y="354471"/>
                  <a:pt x="306071" y="365938"/>
                </a:cubicBezTo>
                <a:cubicBezTo>
                  <a:pt x="342440" y="378839"/>
                  <a:pt x="364765" y="398189"/>
                  <a:pt x="364765" y="421481"/>
                </a:cubicBezTo>
                <a:cubicBezTo>
                  <a:pt x="364765" y="444415"/>
                  <a:pt x="342440" y="463766"/>
                  <a:pt x="306071" y="476666"/>
                </a:cubicBezTo>
                <a:cubicBezTo>
                  <a:pt x="274024" y="487775"/>
                  <a:pt x="230454" y="494942"/>
                  <a:pt x="182563" y="494942"/>
                </a:cubicBezTo>
                <a:cubicBezTo>
                  <a:pt x="134312" y="494942"/>
                  <a:pt x="90741" y="487775"/>
                  <a:pt x="58694" y="476666"/>
                </a:cubicBezTo>
                <a:cubicBezTo>
                  <a:pt x="22325" y="463766"/>
                  <a:pt x="0" y="444415"/>
                  <a:pt x="0" y="421481"/>
                </a:cubicBezTo>
                <a:cubicBezTo>
                  <a:pt x="0" y="398189"/>
                  <a:pt x="22325" y="378839"/>
                  <a:pt x="58694" y="365938"/>
                </a:cubicBezTo>
                <a:cubicBezTo>
                  <a:pt x="90741" y="354471"/>
                  <a:pt x="134312" y="347663"/>
                  <a:pt x="182563" y="347663"/>
                </a:cubicBezTo>
                <a:close/>
                <a:moveTo>
                  <a:pt x="609854" y="234950"/>
                </a:moveTo>
                <a:cubicBezTo>
                  <a:pt x="668142" y="234950"/>
                  <a:pt x="721392" y="243258"/>
                  <a:pt x="759890" y="256985"/>
                </a:cubicBezTo>
                <a:cubicBezTo>
                  <a:pt x="804146" y="272879"/>
                  <a:pt x="831490" y="296720"/>
                  <a:pt x="831490" y="325257"/>
                </a:cubicBezTo>
                <a:cubicBezTo>
                  <a:pt x="831490" y="353433"/>
                  <a:pt x="804146" y="377635"/>
                  <a:pt x="759890" y="393168"/>
                </a:cubicBezTo>
                <a:cubicBezTo>
                  <a:pt x="721392" y="406894"/>
                  <a:pt x="668142" y="415564"/>
                  <a:pt x="609854" y="415564"/>
                </a:cubicBezTo>
                <a:cubicBezTo>
                  <a:pt x="551567" y="415564"/>
                  <a:pt x="498676" y="406894"/>
                  <a:pt x="459818" y="393168"/>
                </a:cubicBezTo>
                <a:cubicBezTo>
                  <a:pt x="416282" y="377635"/>
                  <a:pt x="388937" y="353433"/>
                  <a:pt x="388937" y="325257"/>
                </a:cubicBezTo>
                <a:cubicBezTo>
                  <a:pt x="388937" y="296720"/>
                  <a:pt x="416282" y="272879"/>
                  <a:pt x="459818" y="256985"/>
                </a:cubicBezTo>
                <a:cubicBezTo>
                  <a:pt x="498676" y="243258"/>
                  <a:pt x="551567" y="234950"/>
                  <a:pt x="609854" y="234950"/>
                </a:cubicBezTo>
                <a:close/>
                <a:moveTo>
                  <a:pt x="337727" y="161091"/>
                </a:moveTo>
                <a:cubicBezTo>
                  <a:pt x="343128" y="162529"/>
                  <a:pt x="347088" y="164687"/>
                  <a:pt x="349608" y="167923"/>
                </a:cubicBezTo>
                <a:cubicBezTo>
                  <a:pt x="352128" y="170800"/>
                  <a:pt x="353208" y="174395"/>
                  <a:pt x="353208" y="178351"/>
                </a:cubicBezTo>
                <a:cubicBezTo>
                  <a:pt x="353208" y="183025"/>
                  <a:pt x="351768" y="186981"/>
                  <a:pt x="348888" y="190576"/>
                </a:cubicBezTo>
                <a:cubicBezTo>
                  <a:pt x="346008" y="193813"/>
                  <a:pt x="342408" y="195970"/>
                  <a:pt x="337727" y="196689"/>
                </a:cubicBezTo>
                <a:close/>
                <a:moveTo>
                  <a:pt x="324407" y="99243"/>
                </a:moveTo>
                <a:lnTo>
                  <a:pt x="324407" y="130886"/>
                </a:lnTo>
                <a:cubicBezTo>
                  <a:pt x="320447" y="129088"/>
                  <a:pt x="317567" y="126931"/>
                  <a:pt x="315407" y="124054"/>
                </a:cubicBezTo>
                <a:cubicBezTo>
                  <a:pt x="313607" y="121178"/>
                  <a:pt x="312527" y="118301"/>
                  <a:pt x="312527" y="115425"/>
                </a:cubicBezTo>
                <a:cubicBezTo>
                  <a:pt x="312527" y="111829"/>
                  <a:pt x="313607" y="108233"/>
                  <a:pt x="315767" y="105356"/>
                </a:cubicBezTo>
                <a:cubicBezTo>
                  <a:pt x="317927" y="102480"/>
                  <a:pt x="320807" y="100322"/>
                  <a:pt x="324407" y="99243"/>
                </a:cubicBezTo>
                <a:close/>
                <a:moveTo>
                  <a:pt x="324407" y="70118"/>
                </a:moveTo>
                <a:lnTo>
                  <a:pt x="324407" y="79107"/>
                </a:lnTo>
                <a:cubicBezTo>
                  <a:pt x="313967" y="80186"/>
                  <a:pt x="305326" y="84141"/>
                  <a:pt x="299206" y="90973"/>
                </a:cubicBezTo>
                <a:cubicBezTo>
                  <a:pt x="292726" y="97805"/>
                  <a:pt x="289486" y="106075"/>
                  <a:pt x="289486" y="116503"/>
                </a:cubicBezTo>
                <a:cubicBezTo>
                  <a:pt x="289486" y="126212"/>
                  <a:pt x="292366" y="134842"/>
                  <a:pt x="298126" y="141314"/>
                </a:cubicBezTo>
                <a:cubicBezTo>
                  <a:pt x="303526" y="148506"/>
                  <a:pt x="312527" y="153540"/>
                  <a:pt x="324407" y="157136"/>
                </a:cubicBezTo>
                <a:lnTo>
                  <a:pt x="324407" y="195610"/>
                </a:lnTo>
                <a:cubicBezTo>
                  <a:pt x="321167" y="193813"/>
                  <a:pt x="317927" y="191296"/>
                  <a:pt x="315407" y="188059"/>
                </a:cubicBezTo>
                <a:cubicBezTo>
                  <a:pt x="312887" y="184464"/>
                  <a:pt x="310727" y="180149"/>
                  <a:pt x="310007" y="175115"/>
                </a:cubicBezTo>
                <a:lnTo>
                  <a:pt x="285886" y="177991"/>
                </a:lnTo>
                <a:cubicBezTo>
                  <a:pt x="288046" y="189857"/>
                  <a:pt x="292006" y="199206"/>
                  <a:pt x="298846" y="205679"/>
                </a:cubicBezTo>
                <a:cubicBezTo>
                  <a:pt x="305326" y="212151"/>
                  <a:pt x="313967" y="216106"/>
                  <a:pt x="324407" y="217545"/>
                </a:cubicBezTo>
                <a:lnTo>
                  <a:pt x="324407" y="234085"/>
                </a:lnTo>
                <a:lnTo>
                  <a:pt x="337727" y="234085"/>
                </a:lnTo>
                <a:lnTo>
                  <a:pt x="337727" y="217185"/>
                </a:lnTo>
                <a:cubicBezTo>
                  <a:pt x="349608" y="215387"/>
                  <a:pt x="358968" y="210713"/>
                  <a:pt x="365808" y="203162"/>
                </a:cubicBezTo>
                <a:cubicBezTo>
                  <a:pt x="372289" y="195610"/>
                  <a:pt x="375889" y="186261"/>
                  <a:pt x="375889" y="175115"/>
                </a:cubicBezTo>
                <a:cubicBezTo>
                  <a:pt x="375889" y="165406"/>
                  <a:pt x="373009" y="157136"/>
                  <a:pt x="367968" y="150663"/>
                </a:cubicBezTo>
                <a:cubicBezTo>
                  <a:pt x="362568" y="144550"/>
                  <a:pt x="352488" y="139157"/>
                  <a:pt x="337727" y="135201"/>
                </a:cubicBezTo>
                <a:lnTo>
                  <a:pt x="337727" y="99243"/>
                </a:lnTo>
                <a:cubicBezTo>
                  <a:pt x="343488" y="102120"/>
                  <a:pt x="347088" y="107154"/>
                  <a:pt x="348888" y="114346"/>
                </a:cubicBezTo>
                <a:lnTo>
                  <a:pt x="371929" y="111110"/>
                </a:lnTo>
                <a:cubicBezTo>
                  <a:pt x="370129" y="102120"/>
                  <a:pt x="366528" y="94569"/>
                  <a:pt x="361128" y="89175"/>
                </a:cubicBezTo>
                <a:cubicBezTo>
                  <a:pt x="355368" y="83782"/>
                  <a:pt x="347448" y="80545"/>
                  <a:pt x="337727" y="79107"/>
                </a:cubicBezTo>
                <a:lnTo>
                  <a:pt x="337727" y="70118"/>
                </a:lnTo>
                <a:close/>
                <a:moveTo>
                  <a:pt x="331967" y="0"/>
                </a:moveTo>
                <a:cubicBezTo>
                  <a:pt x="373009" y="0"/>
                  <a:pt x="410090" y="16540"/>
                  <a:pt x="437091" y="43509"/>
                </a:cubicBezTo>
                <a:cubicBezTo>
                  <a:pt x="463732" y="70477"/>
                  <a:pt x="480652" y="107873"/>
                  <a:pt x="480652" y="149225"/>
                </a:cubicBezTo>
                <a:cubicBezTo>
                  <a:pt x="480652" y="190217"/>
                  <a:pt x="463732" y="227253"/>
                  <a:pt x="437091" y="254581"/>
                </a:cubicBezTo>
                <a:cubicBezTo>
                  <a:pt x="410090" y="281190"/>
                  <a:pt x="373009" y="298090"/>
                  <a:pt x="331967" y="298090"/>
                </a:cubicBezTo>
                <a:cubicBezTo>
                  <a:pt x="290566" y="298090"/>
                  <a:pt x="253485" y="281190"/>
                  <a:pt x="226484" y="254581"/>
                </a:cubicBezTo>
                <a:cubicBezTo>
                  <a:pt x="199123" y="227253"/>
                  <a:pt x="182562" y="190217"/>
                  <a:pt x="182562" y="149225"/>
                </a:cubicBezTo>
                <a:cubicBezTo>
                  <a:pt x="182562" y="107873"/>
                  <a:pt x="199123" y="70477"/>
                  <a:pt x="226484" y="43509"/>
                </a:cubicBezTo>
                <a:cubicBezTo>
                  <a:pt x="253485" y="16540"/>
                  <a:pt x="290566" y="0"/>
                  <a:pt x="331967" y="0"/>
                </a:cubicBezTo>
                <a:close/>
              </a:path>
            </a:pathLst>
          </a:custGeom>
          <a:solidFill>
            <a:schemeClr val="bg1"/>
          </a:solidFill>
          <a:ln>
            <a:noFill/>
          </a:ln>
          <a:effectLst/>
        </p:spPr>
        <p:txBody>
          <a:bodyPr wrap="square" anchor="ctr">
            <a:noAutofit/>
          </a:bodyPr>
          <a:lstStyle/>
          <a:p>
            <a:endParaRPr lang="en-US" dirty="0">
              <a:latin typeface="Times" panose="02020603050405020304" pitchFamily="18" charset="0"/>
              <a:cs typeface="Times" panose="02020603050405020304" pitchFamily="18" charset="0"/>
            </a:endParaRPr>
          </a:p>
        </p:txBody>
      </p:sp>
      <p:sp>
        <p:nvSpPr>
          <p:cNvPr id="29" name="Freeform 16">
            <a:extLst>
              <a:ext uri="{FF2B5EF4-FFF2-40B4-BE49-F238E27FC236}">
                <a16:creationId xmlns:a16="http://schemas.microsoft.com/office/drawing/2014/main" id="{5D53CBC1-1777-9D8F-39F1-36E692D41BC2}"/>
              </a:ext>
            </a:extLst>
          </p:cNvPr>
          <p:cNvSpPr>
            <a:spLocks noChangeArrowheads="1"/>
          </p:cNvSpPr>
          <p:nvPr/>
        </p:nvSpPr>
        <p:spPr bwMode="auto">
          <a:xfrm flipH="1">
            <a:off x="3261550" y="6074857"/>
            <a:ext cx="8477421" cy="808371"/>
          </a:xfrm>
          <a:custGeom>
            <a:avLst/>
            <a:gdLst>
              <a:gd name="connsiteX0" fmla="*/ 6122 w 831490"/>
              <a:gd name="connsiteY0" fmla="*/ 782638 h 879113"/>
              <a:gd name="connsiteX1" fmla="*/ 53653 w 831490"/>
              <a:gd name="connsiteY1" fmla="*/ 809439 h 879113"/>
              <a:gd name="connsiteX2" fmla="*/ 182563 w 831490"/>
              <a:gd name="connsiteY2" fmla="*/ 828996 h 879113"/>
              <a:gd name="connsiteX3" fmla="*/ 311113 w 831490"/>
              <a:gd name="connsiteY3" fmla="*/ 809439 h 879113"/>
              <a:gd name="connsiteX4" fmla="*/ 358644 w 831490"/>
              <a:gd name="connsiteY4" fmla="*/ 782638 h 879113"/>
              <a:gd name="connsiteX5" fmla="*/ 364765 w 831490"/>
              <a:gd name="connsiteY5" fmla="*/ 803282 h 879113"/>
              <a:gd name="connsiteX6" fmla="*/ 306071 w 831490"/>
              <a:gd name="connsiteY6" fmla="*/ 859418 h 879113"/>
              <a:gd name="connsiteX7" fmla="*/ 182563 w 831490"/>
              <a:gd name="connsiteY7" fmla="*/ 877526 h 879113"/>
              <a:gd name="connsiteX8" fmla="*/ 58694 w 831490"/>
              <a:gd name="connsiteY8" fmla="*/ 859418 h 879113"/>
              <a:gd name="connsiteX9" fmla="*/ 0 w 831490"/>
              <a:gd name="connsiteY9" fmla="*/ 803282 h 879113"/>
              <a:gd name="connsiteX10" fmla="*/ 6122 w 831490"/>
              <a:gd name="connsiteY10" fmla="*/ 782638 h 879113"/>
              <a:gd name="connsiteX11" fmla="*/ 396133 w 831490"/>
              <a:gd name="connsiteY11" fmla="*/ 763588 h 879113"/>
              <a:gd name="connsiteX12" fmla="*/ 453701 w 831490"/>
              <a:gd name="connsiteY12" fmla="*/ 796543 h 879113"/>
              <a:gd name="connsiteX13" fmla="*/ 609854 w 831490"/>
              <a:gd name="connsiteY13" fmla="*/ 819721 h 879113"/>
              <a:gd name="connsiteX14" fmla="*/ 766007 w 831490"/>
              <a:gd name="connsiteY14" fmla="*/ 796543 h 879113"/>
              <a:gd name="connsiteX15" fmla="*/ 823935 w 831490"/>
              <a:gd name="connsiteY15" fmla="*/ 763588 h 879113"/>
              <a:gd name="connsiteX16" fmla="*/ 831490 w 831490"/>
              <a:gd name="connsiteY16" fmla="*/ 788576 h 879113"/>
              <a:gd name="connsiteX17" fmla="*/ 759890 w 831490"/>
              <a:gd name="connsiteY17" fmla="*/ 857022 h 879113"/>
              <a:gd name="connsiteX18" fmla="*/ 609854 w 831490"/>
              <a:gd name="connsiteY18" fmla="*/ 879113 h 879113"/>
              <a:gd name="connsiteX19" fmla="*/ 459818 w 831490"/>
              <a:gd name="connsiteY19" fmla="*/ 857022 h 879113"/>
              <a:gd name="connsiteX20" fmla="*/ 388937 w 831490"/>
              <a:gd name="connsiteY20" fmla="*/ 788576 h 879113"/>
              <a:gd name="connsiteX21" fmla="*/ 396133 w 831490"/>
              <a:gd name="connsiteY21" fmla="*/ 763588 h 879113"/>
              <a:gd name="connsiteX22" fmla="*/ 6122 w 831490"/>
              <a:gd name="connsiteY22" fmla="*/ 719138 h 879113"/>
              <a:gd name="connsiteX23" fmla="*/ 53653 w 831490"/>
              <a:gd name="connsiteY23" fmla="*/ 746300 h 879113"/>
              <a:gd name="connsiteX24" fmla="*/ 182563 w 831490"/>
              <a:gd name="connsiteY24" fmla="*/ 765495 h 879113"/>
              <a:gd name="connsiteX25" fmla="*/ 311113 w 831490"/>
              <a:gd name="connsiteY25" fmla="*/ 746300 h 879113"/>
              <a:gd name="connsiteX26" fmla="*/ 358644 w 831490"/>
              <a:gd name="connsiteY26" fmla="*/ 719138 h 879113"/>
              <a:gd name="connsiteX27" fmla="*/ 364765 w 831490"/>
              <a:gd name="connsiteY27" fmla="*/ 739781 h 879113"/>
              <a:gd name="connsiteX28" fmla="*/ 306071 w 831490"/>
              <a:gd name="connsiteY28" fmla="*/ 795918 h 879113"/>
              <a:gd name="connsiteX29" fmla="*/ 182563 w 831490"/>
              <a:gd name="connsiteY29" fmla="*/ 814026 h 879113"/>
              <a:gd name="connsiteX30" fmla="*/ 58694 w 831490"/>
              <a:gd name="connsiteY30" fmla="*/ 795918 h 879113"/>
              <a:gd name="connsiteX31" fmla="*/ 0 w 831490"/>
              <a:gd name="connsiteY31" fmla="*/ 739781 h 879113"/>
              <a:gd name="connsiteX32" fmla="*/ 6122 w 831490"/>
              <a:gd name="connsiteY32" fmla="*/ 719138 h 879113"/>
              <a:gd name="connsiteX33" fmla="*/ 396133 w 831490"/>
              <a:gd name="connsiteY33" fmla="*/ 685800 h 879113"/>
              <a:gd name="connsiteX34" fmla="*/ 453701 w 831490"/>
              <a:gd name="connsiteY34" fmla="*/ 718393 h 879113"/>
              <a:gd name="connsiteX35" fmla="*/ 609854 w 831490"/>
              <a:gd name="connsiteY35" fmla="*/ 741933 h 879113"/>
              <a:gd name="connsiteX36" fmla="*/ 766007 w 831490"/>
              <a:gd name="connsiteY36" fmla="*/ 718393 h 879113"/>
              <a:gd name="connsiteX37" fmla="*/ 823935 w 831490"/>
              <a:gd name="connsiteY37" fmla="*/ 685800 h 879113"/>
              <a:gd name="connsiteX38" fmla="*/ 831490 w 831490"/>
              <a:gd name="connsiteY38" fmla="*/ 710788 h 879113"/>
              <a:gd name="connsiteX39" fmla="*/ 759890 w 831490"/>
              <a:gd name="connsiteY39" fmla="*/ 778872 h 879113"/>
              <a:gd name="connsiteX40" fmla="*/ 609854 w 831490"/>
              <a:gd name="connsiteY40" fmla="*/ 801326 h 879113"/>
              <a:gd name="connsiteX41" fmla="*/ 459818 w 831490"/>
              <a:gd name="connsiteY41" fmla="*/ 778872 h 879113"/>
              <a:gd name="connsiteX42" fmla="*/ 388937 w 831490"/>
              <a:gd name="connsiteY42" fmla="*/ 710788 h 879113"/>
              <a:gd name="connsiteX43" fmla="*/ 396133 w 831490"/>
              <a:gd name="connsiteY43" fmla="*/ 685800 h 879113"/>
              <a:gd name="connsiteX44" fmla="*/ 6122 w 831490"/>
              <a:gd name="connsiteY44" fmla="*/ 655638 h 879113"/>
              <a:gd name="connsiteX45" fmla="*/ 53653 w 831490"/>
              <a:gd name="connsiteY45" fmla="*/ 682698 h 879113"/>
              <a:gd name="connsiteX46" fmla="*/ 182563 w 831490"/>
              <a:gd name="connsiteY46" fmla="*/ 701820 h 879113"/>
              <a:gd name="connsiteX47" fmla="*/ 311113 w 831490"/>
              <a:gd name="connsiteY47" fmla="*/ 682698 h 879113"/>
              <a:gd name="connsiteX48" fmla="*/ 358644 w 831490"/>
              <a:gd name="connsiteY48" fmla="*/ 655638 h 879113"/>
              <a:gd name="connsiteX49" fmla="*/ 364765 w 831490"/>
              <a:gd name="connsiteY49" fmla="*/ 676203 h 879113"/>
              <a:gd name="connsiteX50" fmla="*/ 306071 w 831490"/>
              <a:gd name="connsiteY50" fmla="*/ 732127 h 879113"/>
              <a:gd name="connsiteX51" fmla="*/ 182563 w 831490"/>
              <a:gd name="connsiteY51" fmla="*/ 750527 h 879113"/>
              <a:gd name="connsiteX52" fmla="*/ 58694 w 831490"/>
              <a:gd name="connsiteY52" fmla="*/ 732127 h 879113"/>
              <a:gd name="connsiteX53" fmla="*/ 0 w 831490"/>
              <a:gd name="connsiteY53" fmla="*/ 676203 h 879113"/>
              <a:gd name="connsiteX54" fmla="*/ 6122 w 831490"/>
              <a:gd name="connsiteY54" fmla="*/ 655638 h 879113"/>
              <a:gd name="connsiteX55" fmla="*/ 396133 w 831490"/>
              <a:gd name="connsiteY55" fmla="*/ 608013 h 879113"/>
              <a:gd name="connsiteX56" fmla="*/ 453701 w 831490"/>
              <a:gd name="connsiteY56" fmla="*/ 640968 h 879113"/>
              <a:gd name="connsiteX57" fmla="*/ 609854 w 831490"/>
              <a:gd name="connsiteY57" fmla="*/ 664146 h 879113"/>
              <a:gd name="connsiteX58" fmla="*/ 766007 w 831490"/>
              <a:gd name="connsiteY58" fmla="*/ 640968 h 879113"/>
              <a:gd name="connsiteX59" fmla="*/ 823935 w 831490"/>
              <a:gd name="connsiteY59" fmla="*/ 608013 h 879113"/>
              <a:gd name="connsiteX60" fmla="*/ 831490 w 831490"/>
              <a:gd name="connsiteY60" fmla="*/ 633001 h 879113"/>
              <a:gd name="connsiteX61" fmla="*/ 759890 w 831490"/>
              <a:gd name="connsiteY61" fmla="*/ 701085 h 879113"/>
              <a:gd name="connsiteX62" fmla="*/ 609854 w 831490"/>
              <a:gd name="connsiteY62" fmla="*/ 723538 h 879113"/>
              <a:gd name="connsiteX63" fmla="*/ 459818 w 831490"/>
              <a:gd name="connsiteY63" fmla="*/ 701085 h 879113"/>
              <a:gd name="connsiteX64" fmla="*/ 388937 w 831490"/>
              <a:gd name="connsiteY64" fmla="*/ 633001 h 879113"/>
              <a:gd name="connsiteX65" fmla="*/ 396133 w 831490"/>
              <a:gd name="connsiteY65" fmla="*/ 608013 h 879113"/>
              <a:gd name="connsiteX66" fmla="*/ 6122 w 831490"/>
              <a:gd name="connsiteY66" fmla="*/ 592138 h 879113"/>
              <a:gd name="connsiteX67" fmla="*/ 53653 w 831490"/>
              <a:gd name="connsiteY67" fmla="*/ 619198 h 879113"/>
              <a:gd name="connsiteX68" fmla="*/ 182563 w 831490"/>
              <a:gd name="connsiteY68" fmla="*/ 638320 h 879113"/>
              <a:gd name="connsiteX69" fmla="*/ 311113 w 831490"/>
              <a:gd name="connsiteY69" fmla="*/ 619198 h 879113"/>
              <a:gd name="connsiteX70" fmla="*/ 358644 w 831490"/>
              <a:gd name="connsiteY70" fmla="*/ 592138 h 879113"/>
              <a:gd name="connsiteX71" fmla="*/ 364765 w 831490"/>
              <a:gd name="connsiteY71" fmla="*/ 612703 h 879113"/>
              <a:gd name="connsiteX72" fmla="*/ 306071 w 831490"/>
              <a:gd name="connsiteY72" fmla="*/ 668627 h 879113"/>
              <a:gd name="connsiteX73" fmla="*/ 182563 w 831490"/>
              <a:gd name="connsiteY73" fmla="*/ 687027 h 879113"/>
              <a:gd name="connsiteX74" fmla="*/ 58694 w 831490"/>
              <a:gd name="connsiteY74" fmla="*/ 668627 h 879113"/>
              <a:gd name="connsiteX75" fmla="*/ 0 w 831490"/>
              <a:gd name="connsiteY75" fmla="*/ 612703 h 879113"/>
              <a:gd name="connsiteX76" fmla="*/ 6122 w 831490"/>
              <a:gd name="connsiteY76" fmla="*/ 592138 h 879113"/>
              <a:gd name="connsiteX77" fmla="*/ 396133 w 831490"/>
              <a:gd name="connsiteY77" fmla="*/ 530225 h 879113"/>
              <a:gd name="connsiteX78" fmla="*/ 453701 w 831490"/>
              <a:gd name="connsiteY78" fmla="*/ 562717 h 879113"/>
              <a:gd name="connsiteX79" fmla="*/ 609854 w 831490"/>
              <a:gd name="connsiteY79" fmla="*/ 586183 h 879113"/>
              <a:gd name="connsiteX80" fmla="*/ 766007 w 831490"/>
              <a:gd name="connsiteY80" fmla="*/ 562717 h 879113"/>
              <a:gd name="connsiteX81" fmla="*/ 823935 w 831490"/>
              <a:gd name="connsiteY81" fmla="*/ 530225 h 879113"/>
              <a:gd name="connsiteX82" fmla="*/ 831490 w 831490"/>
              <a:gd name="connsiteY82" fmla="*/ 555135 h 879113"/>
              <a:gd name="connsiteX83" fmla="*/ 759890 w 831490"/>
              <a:gd name="connsiteY83" fmla="*/ 623007 h 879113"/>
              <a:gd name="connsiteX84" fmla="*/ 609854 w 831490"/>
              <a:gd name="connsiteY84" fmla="*/ 645752 h 879113"/>
              <a:gd name="connsiteX85" fmla="*/ 459818 w 831490"/>
              <a:gd name="connsiteY85" fmla="*/ 623007 h 879113"/>
              <a:gd name="connsiteX86" fmla="*/ 388937 w 831490"/>
              <a:gd name="connsiteY86" fmla="*/ 555135 h 879113"/>
              <a:gd name="connsiteX87" fmla="*/ 396133 w 831490"/>
              <a:gd name="connsiteY87" fmla="*/ 530225 h 879113"/>
              <a:gd name="connsiteX88" fmla="*/ 6122 w 831490"/>
              <a:gd name="connsiteY88" fmla="*/ 528638 h 879113"/>
              <a:gd name="connsiteX89" fmla="*/ 53653 w 831490"/>
              <a:gd name="connsiteY89" fmla="*/ 555438 h 879113"/>
              <a:gd name="connsiteX90" fmla="*/ 182563 w 831490"/>
              <a:gd name="connsiteY90" fmla="*/ 574995 h 879113"/>
              <a:gd name="connsiteX91" fmla="*/ 311113 w 831490"/>
              <a:gd name="connsiteY91" fmla="*/ 555438 h 879113"/>
              <a:gd name="connsiteX92" fmla="*/ 358644 w 831490"/>
              <a:gd name="connsiteY92" fmla="*/ 528638 h 879113"/>
              <a:gd name="connsiteX93" fmla="*/ 364765 w 831490"/>
              <a:gd name="connsiteY93" fmla="*/ 549281 h 879113"/>
              <a:gd name="connsiteX94" fmla="*/ 306071 w 831490"/>
              <a:gd name="connsiteY94" fmla="*/ 605417 h 879113"/>
              <a:gd name="connsiteX95" fmla="*/ 182563 w 831490"/>
              <a:gd name="connsiteY95" fmla="*/ 623526 h 879113"/>
              <a:gd name="connsiteX96" fmla="*/ 58694 w 831490"/>
              <a:gd name="connsiteY96" fmla="*/ 605417 h 879113"/>
              <a:gd name="connsiteX97" fmla="*/ 0 w 831490"/>
              <a:gd name="connsiteY97" fmla="*/ 549281 h 879113"/>
              <a:gd name="connsiteX98" fmla="*/ 6122 w 831490"/>
              <a:gd name="connsiteY98" fmla="*/ 528638 h 879113"/>
              <a:gd name="connsiteX99" fmla="*/ 6122 w 831490"/>
              <a:gd name="connsiteY99" fmla="*/ 465138 h 879113"/>
              <a:gd name="connsiteX100" fmla="*/ 53653 w 831490"/>
              <a:gd name="connsiteY100" fmla="*/ 492300 h 879113"/>
              <a:gd name="connsiteX101" fmla="*/ 182563 w 831490"/>
              <a:gd name="connsiteY101" fmla="*/ 511495 h 879113"/>
              <a:gd name="connsiteX102" fmla="*/ 311113 w 831490"/>
              <a:gd name="connsiteY102" fmla="*/ 492300 h 879113"/>
              <a:gd name="connsiteX103" fmla="*/ 358644 w 831490"/>
              <a:gd name="connsiteY103" fmla="*/ 465138 h 879113"/>
              <a:gd name="connsiteX104" fmla="*/ 364765 w 831490"/>
              <a:gd name="connsiteY104" fmla="*/ 485781 h 879113"/>
              <a:gd name="connsiteX105" fmla="*/ 306071 w 831490"/>
              <a:gd name="connsiteY105" fmla="*/ 541917 h 879113"/>
              <a:gd name="connsiteX106" fmla="*/ 182563 w 831490"/>
              <a:gd name="connsiteY106" fmla="*/ 560026 h 879113"/>
              <a:gd name="connsiteX107" fmla="*/ 58694 w 831490"/>
              <a:gd name="connsiteY107" fmla="*/ 541917 h 879113"/>
              <a:gd name="connsiteX108" fmla="*/ 0 w 831490"/>
              <a:gd name="connsiteY108" fmla="*/ 485781 h 879113"/>
              <a:gd name="connsiteX109" fmla="*/ 6122 w 831490"/>
              <a:gd name="connsiteY109" fmla="*/ 465138 h 879113"/>
              <a:gd name="connsiteX110" fmla="*/ 396133 w 831490"/>
              <a:gd name="connsiteY110" fmla="*/ 454025 h 879113"/>
              <a:gd name="connsiteX111" fmla="*/ 453701 w 831490"/>
              <a:gd name="connsiteY111" fmla="*/ 486256 h 879113"/>
              <a:gd name="connsiteX112" fmla="*/ 609854 w 831490"/>
              <a:gd name="connsiteY112" fmla="*/ 510158 h 879113"/>
              <a:gd name="connsiteX113" fmla="*/ 766007 w 831490"/>
              <a:gd name="connsiteY113" fmla="*/ 486256 h 879113"/>
              <a:gd name="connsiteX114" fmla="*/ 823935 w 831490"/>
              <a:gd name="connsiteY114" fmla="*/ 454025 h 879113"/>
              <a:gd name="connsiteX115" fmla="*/ 831490 w 831490"/>
              <a:gd name="connsiteY115" fmla="*/ 478651 h 879113"/>
              <a:gd name="connsiteX116" fmla="*/ 759890 w 831490"/>
              <a:gd name="connsiteY116" fmla="*/ 547097 h 879113"/>
              <a:gd name="connsiteX117" fmla="*/ 609854 w 831490"/>
              <a:gd name="connsiteY117" fmla="*/ 569551 h 879113"/>
              <a:gd name="connsiteX118" fmla="*/ 459818 w 831490"/>
              <a:gd name="connsiteY118" fmla="*/ 547097 h 879113"/>
              <a:gd name="connsiteX119" fmla="*/ 388937 w 831490"/>
              <a:gd name="connsiteY119" fmla="*/ 478651 h 879113"/>
              <a:gd name="connsiteX120" fmla="*/ 396133 w 831490"/>
              <a:gd name="connsiteY120" fmla="*/ 454025 h 879113"/>
              <a:gd name="connsiteX121" fmla="*/ 396133 w 831490"/>
              <a:gd name="connsiteY121" fmla="*/ 376238 h 879113"/>
              <a:gd name="connsiteX122" fmla="*/ 453701 w 831490"/>
              <a:gd name="connsiteY122" fmla="*/ 408486 h 879113"/>
              <a:gd name="connsiteX123" fmla="*/ 609854 w 831490"/>
              <a:gd name="connsiteY123" fmla="*/ 431775 h 879113"/>
              <a:gd name="connsiteX124" fmla="*/ 766007 w 831490"/>
              <a:gd name="connsiteY124" fmla="*/ 408486 h 879113"/>
              <a:gd name="connsiteX125" fmla="*/ 823935 w 831490"/>
              <a:gd name="connsiteY125" fmla="*/ 376238 h 879113"/>
              <a:gd name="connsiteX126" fmla="*/ 831490 w 831490"/>
              <a:gd name="connsiteY126" fmla="*/ 400961 h 879113"/>
              <a:gd name="connsiteX127" fmla="*/ 759890 w 831490"/>
              <a:gd name="connsiteY127" fmla="*/ 467965 h 879113"/>
              <a:gd name="connsiteX128" fmla="*/ 609854 w 831490"/>
              <a:gd name="connsiteY128" fmla="*/ 490180 h 879113"/>
              <a:gd name="connsiteX129" fmla="*/ 459818 w 831490"/>
              <a:gd name="connsiteY129" fmla="*/ 467965 h 879113"/>
              <a:gd name="connsiteX130" fmla="*/ 388937 w 831490"/>
              <a:gd name="connsiteY130" fmla="*/ 400961 h 879113"/>
              <a:gd name="connsiteX131" fmla="*/ 396133 w 831490"/>
              <a:gd name="connsiteY131" fmla="*/ 376238 h 879113"/>
              <a:gd name="connsiteX132" fmla="*/ 182563 w 831490"/>
              <a:gd name="connsiteY132" fmla="*/ 347663 h 879113"/>
              <a:gd name="connsiteX133" fmla="*/ 306071 w 831490"/>
              <a:gd name="connsiteY133" fmla="*/ 365938 h 879113"/>
              <a:gd name="connsiteX134" fmla="*/ 364765 w 831490"/>
              <a:gd name="connsiteY134" fmla="*/ 421481 h 879113"/>
              <a:gd name="connsiteX135" fmla="*/ 306071 w 831490"/>
              <a:gd name="connsiteY135" fmla="*/ 476666 h 879113"/>
              <a:gd name="connsiteX136" fmla="*/ 182563 w 831490"/>
              <a:gd name="connsiteY136" fmla="*/ 494942 h 879113"/>
              <a:gd name="connsiteX137" fmla="*/ 58694 w 831490"/>
              <a:gd name="connsiteY137" fmla="*/ 476666 h 879113"/>
              <a:gd name="connsiteX138" fmla="*/ 0 w 831490"/>
              <a:gd name="connsiteY138" fmla="*/ 421481 h 879113"/>
              <a:gd name="connsiteX139" fmla="*/ 58694 w 831490"/>
              <a:gd name="connsiteY139" fmla="*/ 365938 h 879113"/>
              <a:gd name="connsiteX140" fmla="*/ 182563 w 831490"/>
              <a:gd name="connsiteY140" fmla="*/ 347663 h 879113"/>
              <a:gd name="connsiteX141" fmla="*/ 609854 w 831490"/>
              <a:gd name="connsiteY141" fmla="*/ 234950 h 879113"/>
              <a:gd name="connsiteX142" fmla="*/ 759890 w 831490"/>
              <a:gd name="connsiteY142" fmla="*/ 256985 h 879113"/>
              <a:gd name="connsiteX143" fmla="*/ 831490 w 831490"/>
              <a:gd name="connsiteY143" fmla="*/ 325257 h 879113"/>
              <a:gd name="connsiteX144" fmla="*/ 759890 w 831490"/>
              <a:gd name="connsiteY144" fmla="*/ 393168 h 879113"/>
              <a:gd name="connsiteX145" fmla="*/ 609854 w 831490"/>
              <a:gd name="connsiteY145" fmla="*/ 415564 h 879113"/>
              <a:gd name="connsiteX146" fmla="*/ 459818 w 831490"/>
              <a:gd name="connsiteY146" fmla="*/ 393168 h 879113"/>
              <a:gd name="connsiteX147" fmla="*/ 388937 w 831490"/>
              <a:gd name="connsiteY147" fmla="*/ 325257 h 879113"/>
              <a:gd name="connsiteX148" fmla="*/ 459818 w 831490"/>
              <a:gd name="connsiteY148" fmla="*/ 256985 h 879113"/>
              <a:gd name="connsiteX149" fmla="*/ 609854 w 831490"/>
              <a:gd name="connsiteY149" fmla="*/ 234950 h 879113"/>
              <a:gd name="connsiteX150" fmla="*/ 337727 w 831490"/>
              <a:gd name="connsiteY150" fmla="*/ 161091 h 879113"/>
              <a:gd name="connsiteX151" fmla="*/ 349608 w 831490"/>
              <a:gd name="connsiteY151" fmla="*/ 167923 h 879113"/>
              <a:gd name="connsiteX152" fmla="*/ 353208 w 831490"/>
              <a:gd name="connsiteY152" fmla="*/ 178351 h 879113"/>
              <a:gd name="connsiteX153" fmla="*/ 348888 w 831490"/>
              <a:gd name="connsiteY153" fmla="*/ 190576 h 879113"/>
              <a:gd name="connsiteX154" fmla="*/ 337727 w 831490"/>
              <a:gd name="connsiteY154" fmla="*/ 196689 h 879113"/>
              <a:gd name="connsiteX155" fmla="*/ 324407 w 831490"/>
              <a:gd name="connsiteY155" fmla="*/ 99243 h 879113"/>
              <a:gd name="connsiteX156" fmla="*/ 324407 w 831490"/>
              <a:gd name="connsiteY156" fmla="*/ 130886 h 879113"/>
              <a:gd name="connsiteX157" fmla="*/ 315407 w 831490"/>
              <a:gd name="connsiteY157" fmla="*/ 124054 h 879113"/>
              <a:gd name="connsiteX158" fmla="*/ 312527 w 831490"/>
              <a:gd name="connsiteY158" fmla="*/ 115425 h 879113"/>
              <a:gd name="connsiteX159" fmla="*/ 315767 w 831490"/>
              <a:gd name="connsiteY159" fmla="*/ 105356 h 879113"/>
              <a:gd name="connsiteX160" fmla="*/ 324407 w 831490"/>
              <a:gd name="connsiteY160" fmla="*/ 99243 h 879113"/>
              <a:gd name="connsiteX161" fmla="*/ 324407 w 831490"/>
              <a:gd name="connsiteY161" fmla="*/ 70118 h 879113"/>
              <a:gd name="connsiteX162" fmla="*/ 324407 w 831490"/>
              <a:gd name="connsiteY162" fmla="*/ 79107 h 879113"/>
              <a:gd name="connsiteX163" fmla="*/ 299206 w 831490"/>
              <a:gd name="connsiteY163" fmla="*/ 90973 h 879113"/>
              <a:gd name="connsiteX164" fmla="*/ 289486 w 831490"/>
              <a:gd name="connsiteY164" fmla="*/ 116503 h 879113"/>
              <a:gd name="connsiteX165" fmla="*/ 298126 w 831490"/>
              <a:gd name="connsiteY165" fmla="*/ 141314 h 879113"/>
              <a:gd name="connsiteX166" fmla="*/ 324407 w 831490"/>
              <a:gd name="connsiteY166" fmla="*/ 157136 h 879113"/>
              <a:gd name="connsiteX167" fmla="*/ 324407 w 831490"/>
              <a:gd name="connsiteY167" fmla="*/ 195610 h 879113"/>
              <a:gd name="connsiteX168" fmla="*/ 315407 w 831490"/>
              <a:gd name="connsiteY168" fmla="*/ 188059 h 879113"/>
              <a:gd name="connsiteX169" fmla="*/ 310007 w 831490"/>
              <a:gd name="connsiteY169" fmla="*/ 175115 h 879113"/>
              <a:gd name="connsiteX170" fmla="*/ 285886 w 831490"/>
              <a:gd name="connsiteY170" fmla="*/ 177991 h 879113"/>
              <a:gd name="connsiteX171" fmla="*/ 298846 w 831490"/>
              <a:gd name="connsiteY171" fmla="*/ 205679 h 879113"/>
              <a:gd name="connsiteX172" fmla="*/ 324407 w 831490"/>
              <a:gd name="connsiteY172" fmla="*/ 217545 h 879113"/>
              <a:gd name="connsiteX173" fmla="*/ 324407 w 831490"/>
              <a:gd name="connsiteY173" fmla="*/ 234085 h 879113"/>
              <a:gd name="connsiteX174" fmla="*/ 337727 w 831490"/>
              <a:gd name="connsiteY174" fmla="*/ 234085 h 879113"/>
              <a:gd name="connsiteX175" fmla="*/ 337727 w 831490"/>
              <a:gd name="connsiteY175" fmla="*/ 217185 h 879113"/>
              <a:gd name="connsiteX176" fmla="*/ 365808 w 831490"/>
              <a:gd name="connsiteY176" fmla="*/ 203162 h 879113"/>
              <a:gd name="connsiteX177" fmla="*/ 375889 w 831490"/>
              <a:gd name="connsiteY177" fmla="*/ 175115 h 879113"/>
              <a:gd name="connsiteX178" fmla="*/ 367968 w 831490"/>
              <a:gd name="connsiteY178" fmla="*/ 150663 h 879113"/>
              <a:gd name="connsiteX179" fmla="*/ 337727 w 831490"/>
              <a:gd name="connsiteY179" fmla="*/ 135201 h 879113"/>
              <a:gd name="connsiteX180" fmla="*/ 337727 w 831490"/>
              <a:gd name="connsiteY180" fmla="*/ 99243 h 879113"/>
              <a:gd name="connsiteX181" fmla="*/ 348888 w 831490"/>
              <a:gd name="connsiteY181" fmla="*/ 114346 h 879113"/>
              <a:gd name="connsiteX182" fmla="*/ 371929 w 831490"/>
              <a:gd name="connsiteY182" fmla="*/ 111110 h 879113"/>
              <a:gd name="connsiteX183" fmla="*/ 361128 w 831490"/>
              <a:gd name="connsiteY183" fmla="*/ 89175 h 879113"/>
              <a:gd name="connsiteX184" fmla="*/ 337727 w 831490"/>
              <a:gd name="connsiteY184" fmla="*/ 79107 h 879113"/>
              <a:gd name="connsiteX185" fmla="*/ 337727 w 831490"/>
              <a:gd name="connsiteY185" fmla="*/ 70118 h 879113"/>
              <a:gd name="connsiteX186" fmla="*/ 331967 w 831490"/>
              <a:gd name="connsiteY186" fmla="*/ 0 h 879113"/>
              <a:gd name="connsiteX187" fmla="*/ 437091 w 831490"/>
              <a:gd name="connsiteY187" fmla="*/ 43509 h 879113"/>
              <a:gd name="connsiteX188" fmla="*/ 480652 w 831490"/>
              <a:gd name="connsiteY188" fmla="*/ 149225 h 879113"/>
              <a:gd name="connsiteX189" fmla="*/ 437091 w 831490"/>
              <a:gd name="connsiteY189" fmla="*/ 254581 h 879113"/>
              <a:gd name="connsiteX190" fmla="*/ 331967 w 831490"/>
              <a:gd name="connsiteY190" fmla="*/ 298090 h 879113"/>
              <a:gd name="connsiteX191" fmla="*/ 226484 w 831490"/>
              <a:gd name="connsiteY191" fmla="*/ 254581 h 879113"/>
              <a:gd name="connsiteX192" fmla="*/ 182562 w 831490"/>
              <a:gd name="connsiteY192" fmla="*/ 149225 h 879113"/>
              <a:gd name="connsiteX193" fmla="*/ 226484 w 831490"/>
              <a:gd name="connsiteY193" fmla="*/ 43509 h 879113"/>
              <a:gd name="connsiteX194" fmla="*/ 331967 w 831490"/>
              <a:gd name="connsiteY194" fmla="*/ 0 h 8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831490" h="879113">
                <a:moveTo>
                  <a:pt x="6122" y="782638"/>
                </a:moveTo>
                <a:cubicBezTo>
                  <a:pt x="19445" y="794952"/>
                  <a:pt x="37809" y="803644"/>
                  <a:pt x="53653" y="809439"/>
                </a:cubicBezTo>
                <a:cubicBezTo>
                  <a:pt x="93262" y="823925"/>
                  <a:pt x="140433" y="828996"/>
                  <a:pt x="182563" y="828996"/>
                </a:cubicBezTo>
                <a:cubicBezTo>
                  <a:pt x="224332" y="828996"/>
                  <a:pt x="271143" y="823925"/>
                  <a:pt x="311113" y="809439"/>
                </a:cubicBezTo>
                <a:cubicBezTo>
                  <a:pt x="326956" y="803644"/>
                  <a:pt x="344961" y="794952"/>
                  <a:pt x="358644" y="782638"/>
                </a:cubicBezTo>
                <a:cubicBezTo>
                  <a:pt x="362605" y="789157"/>
                  <a:pt x="364765" y="796038"/>
                  <a:pt x="364765" y="803282"/>
                </a:cubicBezTo>
                <a:cubicBezTo>
                  <a:pt x="364765" y="826460"/>
                  <a:pt x="342440" y="846380"/>
                  <a:pt x="306071" y="859418"/>
                </a:cubicBezTo>
                <a:cubicBezTo>
                  <a:pt x="274024" y="870645"/>
                  <a:pt x="230454" y="877526"/>
                  <a:pt x="182563" y="877526"/>
                </a:cubicBezTo>
                <a:cubicBezTo>
                  <a:pt x="134312" y="877526"/>
                  <a:pt x="90741" y="870645"/>
                  <a:pt x="58694" y="859418"/>
                </a:cubicBezTo>
                <a:cubicBezTo>
                  <a:pt x="22325" y="846380"/>
                  <a:pt x="0" y="826460"/>
                  <a:pt x="0" y="803282"/>
                </a:cubicBezTo>
                <a:cubicBezTo>
                  <a:pt x="0" y="796038"/>
                  <a:pt x="2161" y="789157"/>
                  <a:pt x="6122" y="782638"/>
                </a:cubicBezTo>
                <a:close/>
                <a:moveTo>
                  <a:pt x="396133" y="763588"/>
                </a:moveTo>
                <a:cubicBezTo>
                  <a:pt x="412684" y="778798"/>
                  <a:pt x="434272" y="789301"/>
                  <a:pt x="453701" y="796543"/>
                </a:cubicBezTo>
                <a:cubicBezTo>
                  <a:pt x="501914" y="813927"/>
                  <a:pt x="559122" y="819721"/>
                  <a:pt x="609854" y="819721"/>
                </a:cubicBezTo>
                <a:cubicBezTo>
                  <a:pt x="660946" y="819721"/>
                  <a:pt x="717794" y="813927"/>
                  <a:pt x="766007" y="796543"/>
                </a:cubicBezTo>
                <a:cubicBezTo>
                  <a:pt x="785436" y="789301"/>
                  <a:pt x="807384" y="778798"/>
                  <a:pt x="823935" y="763588"/>
                </a:cubicBezTo>
                <a:cubicBezTo>
                  <a:pt x="828972" y="771555"/>
                  <a:pt x="831490" y="779884"/>
                  <a:pt x="831490" y="788576"/>
                </a:cubicBezTo>
                <a:cubicBezTo>
                  <a:pt x="831490" y="817186"/>
                  <a:pt x="804146" y="841088"/>
                  <a:pt x="759890" y="857022"/>
                </a:cubicBezTo>
                <a:cubicBezTo>
                  <a:pt x="721392" y="870784"/>
                  <a:pt x="668142" y="879113"/>
                  <a:pt x="609854" y="879113"/>
                </a:cubicBezTo>
                <a:cubicBezTo>
                  <a:pt x="551567" y="879113"/>
                  <a:pt x="498676" y="870784"/>
                  <a:pt x="459818" y="857022"/>
                </a:cubicBezTo>
                <a:cubicBezTo>
                  <a:pt x="416282" y="841088"/>
                  <a:pt x="388937" y="817186"/>
                  <a:pt x="388937" y="788576"/>
                </a:cubicBezTo>
                <a:cubicBezTo>
                  <a:pt x="388937" y="779884"/>
                  <a:pt x="391456" y="771555"/>
                  <a:pt x="396133" y="763588"/>
                </a:cubicBezTo>
                <a:close/>
                <a:moveTo>
                  <a:pt x="6122" y="719138"/>
                </a:moveTo>
                <a:cubicBezTo>
                  <a:pt x="19445" y="731814"/>
                  <a:pt x="37809" y="740506"/>
                  <a:pt x="53653" y="746300"/>
                </a:cubicBezTo>
                <a:cubicBezTo>
                  <a:pt x="93262" y="760425"/>
                  <a:pt x="140433" y="765495"/>
                  <a:pt x="182563" y="765495"/>
                </a:cubicBezTo>
                <a:cubicBezTo>
                  <a:pt x="224332" y="765495"/>
                  <a:pt x="271143" y="760425"/>
                  <a:pt x="311113" y="746300"/>
                </a:cubicBezTo>
                <a:cubicBezTo>
                  <a:pt x="326956" y="740506"/>
                  <a:pt x="344961" y="731814"/>
                  <a:pt x="358644" y="719138"/>
                </a:cubicBezTo>
                <a:cubicBezTo>
                  <a:pt x="362605" y="725657"/>
                  <a:pt x="364765" y="732538"/>
                  <a:pt x="364765" y="739781"/>
                </a:cubicBezTo>
                <a:cubicBezTo>
                  <a:pt x="364765" y="762960"/>
                  <a:pt x="342440" y="782880"/>
                  <a:pt x="306071" y="795918"/>
                </a:cubicBezTo>
                <a:cubicBezTo>
                  <a:pt x="274024" y="807145"/>
                  <a:pt x="230454" y="814026"/>
                  <a:pt x="182563" y="814026"/>
                </a:cubicBezTo>
                <a:cubicBezTo>
                  <a:pt x="134312" y="814026"/>
                  <a:pt x="90741" y="807145"/>
                  <a:pt x="58694" y="795918"/>
                </a:cubicBezTo>
                <a:cubicBezTo>
                  <a:pt x="22325" y="782880"/>
                  <a:pt x="0" y="762960"/>
                  <a:pt x="0" y="739781"/>
                </a:cubicBezTo>
                <a:cubicBezTo>
                  <a:pt x="0" y="732538"/>
                  <a:pt x="2161" y="725657"/>
                  <a:pt x="6122" y="719138"/>
                </a:cubicBezTo>
                <a:close/>
                <a:moveTo>
                  <a:pt x="396133" y="685800"/>
                </a:moveTo>
                <a:cubicBezTo>
                  <a:pt x="412684" y="701010"/>
                  <a:pt x="434272" y="711513"/>
                  <a:pt x="453701" y="718393"/>
                </a:cubicBezTo>
                <a:cubicBezTo>
                  <a:pt x="501914" y="735414"/>
                  <a:pt x="559122" y="741933"/>
                  <a:pt x="609854" y="741933"/>
                </a:cubicBezTo>
                <a:cubicBezTo>
                  <a:pt x="660946" y="741933"/>
                  <a:pt x="717794" y="735414"/>
                  <a:pt x="766007" y="718393"/>
                </a:cubicBezTo>
                <a:cubicBezTo>
                  <a:pt x="785436" y="711513"/>
                  <a:pt x="807384" y="701010"/>
                  <a:pt x="823935" y="685800"/>
                </a:cubicBezTo>
                <a:cubicBezTo>
                  <a:pt x="828972" y="693405"/>
                  <a:pt x="831490" y="702097"/>
                  <a:pt x="831490" y="710788"/>
                </a:cubicBezTo>
                <a:cubicBezTo>
                  <a:pt x="831490" y="739036"/>
                  <a:pt x="804146" y="762938"/>
                  <a:pt x="759890" y="778872"/>
                </a:cubicBezTo>
                <a:cubicBezTo>
                  <a:pt x="721392" y="792634"/>
                  <a:pt x="668142" y="801326"/>
                  <a:pt x="609854" y="801326"/>
                </a:cubicBezTo>
                <a:cubicBezTo>
                  <a:pt x="551567" y="801326"/>
                  <a:pt x="498676" y="792634"/>
                  <a:pt x="459818" y="778872"/>
                </a:cubicBezTo>
                <a:cubicBezTo>
                  <a:pt x="416282" y="762938"/>
                  <a:pt x="388937" y="739036"/>
                  <a:pt x="388937" y="710788"/>
                </a:cubicBezTo>
                <a:cubicBezTo>
                  <a:pt x="388937" y="702097"/>
                  <a:pt x="391456" y="693405"/>
                  <a:pt x="396133" y="685800"/>
                </a:cubicBezTo>
                <a:close/>
                <a:moveTo>
                  <a:pt x="6122" y="655638"/>
                </a:moveTo>
                <a:cubicBezTo>
                  <a:pt x="19445" y="668266"/>
                  <a:pt x="37809" y="676925"/>
                  <a:pt x="53653" y="682698"/>
                </a:cubicBezTo>
                <a:cubicBezTo>
                  <a:pt x="93262" y="696769"/>
                  <a:pt x="140433" y="701820"/>
                  <a:pt x="182563" y="701820"/>
                </a:cubicBezTo>
                <a:cubicBezTo>
                  <a:pt x="224332" y="701820"/>
                  <a:pt x="271143" y="696769"/>
                  <a:pt x="311113" y="682698"/>
                </a:cubicBezTo>
                <a:cubicBezTo>
                  <a:pt x="326956" y="676925"/>
                  <a:pt x="344961" y="668266"/>
                  <a:pt x="358644" y="655638"/>
                </a:cubicBezTo>
                <a:cubicBezTo>
                  <a:pt x="362605" y="662132"/>
                  <a:pt x="364765" y="668987"/>
                  <a:pt x="364765" y="676203"/>
                </a:cubicBezTo>
                <a:cubicBezTo>
                  <a:pt x="364765" y="699655"/>
                  <a:pt x="342440" y="719138"/>
                  <a:pt x="306071" y="732127"/>
                </a:cubicBezTo>
                <a:cubicBezTo>
                  <a:pt x="274024" y="743311"/>
                  <a:pt x="230454" y="750527"/>
                  <a:pt x="182563" y="750527"/>
                </a:cubicBezTo>
                <a:cubicBezTo>
                  <a:pt x="134312" y="750527"/>
                  <a:pt x="90741" y="743311"/>
                  <a:pt x="58694" y="732127"/>
                </a:cubicBezTo>
                <a:cubicBezTo>
                  <a:pt x="22325" y="719138"/>
                  <a:pt x="0" y="699655"/>
                  <a:pt x="0" y="676203"/>
                </a:cubicBezTo>
                <a:cubicBezTo>
                  <a:pt x="0" y="668987"/>
                  <a:pt x="2161" y="662132"/>
                  <a:pt x="6122" y="655638"/>
                </a:cubicBezTo>
                <a:close/>
                <a:moveTo>
                  <a:pt x="396133" y="608013"/>
                </a:moveTo>
                <a:cubicBezTo>
                  <a:pt x="412684" y="623223"/>
                  <a:pt x="434272" y="633725"/>
                  <a:pt x="453701" y="640968"/>
                </a:cubicBezTo>
                <a:cubicBezTo>
                  <a:pt x="501914" y="657989"/>
                  <a:pt x="559122" y="664146"/>
                  <a:pt x="609854" y="664146"/>
                </a:cubicBezTo>
                <a:cubicBezTo>
                  <a:pt x="660946" y="664146"/>
                  <a:pt x="717794" y="657989"/>
                  <a:pt x="766007" y="640968"/>
                </a:cubicBezTo>
                <a:cubicBezTo>
                  <a:pt x="785436" y="633725"/>
                  <a:pt x="807384" y="623223"/>
                  <a:pt x="823935" y="608013"/>
                </a:cubicBezTo>
                <a:cubicBezTo>
                  <a:pt x="828972" y="615980"/>
                  <a:pt x="831490" y="624309"/>
                  <a:pt x="831490" y="633001"/>
                </a:cubicBezTo>
                <a:cubicBezTo>
                  <a:pt x="831490" y="661248"/>
                  <a:pt x="804146" y="685512"/>
                  <a:pt x="759890" y="701085"/>
                </a:cubicBezTo>
                <a:cubicBezTo>
                  <a:pt x="721392" y="715208"/>
                  <a:pt x="668142" y="723538"/>
                  <a:pt x="609854" y="723538"/>
                </a:cubicBezTo>
                <a:cubicBezTo>
                  <a:pt x="551567" y="723538"/>
                  <a:pt x="498676" y="715208"/>
                  <a:pt x="459818" y="701085"/>
                </a:cubicBezTo>
                <a:cubicBezTo>
                  <a:pt x="416282" y="685512"/>
                  <a:pt x="388937" y="661248"/>
                  <a:pt x="388937" y="633001"/>
                </a:cubicBezTo>
                <a:cubicBezTo>
                  <a:pt x="388937" y="624309"/>
                  <a:pt x="391456" y="615980"/>
                  <a:pt x="396133" y="608013"/>
                </a:cubicBezTo>
                <a:close/>
                <a:moveTo>
                  <a:pt x="6122" y="592138"/>
                </a:moveTo>
                <a:cubicBezTo>
                  <a:pt x="19445" y="604766"/>
                  <a:pt x="37809" y="613425"/>
                  <a:pt x="53653" y="619198"/>
                </a:cubicBezTo>
                <a:cubicBezTo>
                  <a:pt x="93262" y="633269"/>
                  <a:pt x="140433" y="638320"/>
                  <a:pt x="182563" y="638320"/>
                </a:cubicBezTo>
                <a:cubicBezTo>
                  <a:pt x="224332" y="638320"/>
                  <a:pt x="271143" y="633269"/>
                  <a:pt x="311113" y="619198"/>
                </a:cubicBezTo>
                <a:cubicBezTo>
                  <a:pt x="326956" y="613425"/>
                  <a:pt x="344961" y="604766"/>
                  <a:pt x="358644" y="592138"/>
                </a:cubicBezTo>
                <a:cubicBezTo>
                  <a:pt x="362605" y="598993"/>
                  <a:pt x="364765" y="605487"/>
                  <a:pt x="364765" y="612703"/>
                </a:cubicBezTo>
                <a:cubicBezTo>
                  <a:pt x="364765" y="636155"/>
                  <a:pt x="342440" y="655999"/>
                  <a:pt x="306071" y="668627"/>
                </a:cubicBezTo>
                <a:cubicBezTo>
                  <a:pt x="274024" y="679811"/>
                  <a:pt x="230454" y="687027"/>
                  <a:pt x="182563" y="687027"/>
                </a:cubicBezTo>
                <a:cubicBezTo>
                  <a:pt x="134312" y="687027"/>
                  <a:pt x="90741" y="679811"/>
                  <a:pt x="58694" y="668627"/>
                </a:cubicBezTo>
                <a:cubicBezTo>
                  <a:pt x="22325" y="655999"/>
                  <a:pt x="0" y="636155"/>
                  <a:pt x="0" y="612703"/>
                </a:cubicBezTo>
                <a:cubicBezTo>
                  <a:pt x="0" y="605487"/>
                  <a:pt x="2161" y="598993"/>
                  <a:pt x="6122" y="592138"/>
                </a:cubicBezTo>
                <a:close/>
                <a:moveTo>
                  <a:pt x="396133" y="530225"/>
                </a:moveTo>
                <a:cubicBezTo>
                  <a:pt x="412684" y="545388"/>
                  <a:pt x="434272" y="555857"/>
                  <a:pt x="453701" y="562717"/>
                </a:cubicBezTo>
                <a:cubicBezTo>
                  <a:pt x="501914" y="580046"/>
                  <a:pt x="559122" y="586183"/>
                  <a:pt x="609854" y="586183"/>
                </a:cubicBezTo>
                <a:cubicBezTo>
                  <a:pt x="660946" y="586183"/>
                  <a:pt x="717794" y="580046"/>
                  <a:pt x="766007" y="562717"/>
                </a:cubicBezTo>
                <a:cubicBezTo>
                  <a:pt x="785436" y="555857"/>
                  <a:pt x="807384" y="545388"/>
                  <a:pt x="823935" y="530225"/>
                </a:cubicBezTo>
                <a:cubicBezTo>
                  <a:pt x="828972" y="538167"/>
                  <a:pt x="831490" y="546471"/>
                  <a:pt x="831490" y="555135"/>
                </a:cubicBezTo>
                <a:cubicBezTo>
                  <a:pt x="831490" y="583295"/>
                  <a:pt x="804146" y="607484"/>
                  <a:pt x="759890" y="623007"/>
                </a:cubicBezTo>
                <a:cubicBezTo>
                  <a:pt x="721392" y="637087"/>
                  <a:pt x="668142" y="645752"/>
                  <a:pt x="609854" y="645752"/>
                </a:cubicBezTo>
                <a:cubicBezTo>
                  <a:pt x="551567" y="645752"/>
                  <a:pt x="498676" y="637087"/>
                  <a:pt x="459818" y="623007"/>
                </a:cubicBezTo>
                <a:cubicBezTo>
                  <a:pt x="416282" y="607484"/>
                  <a:pt x="388937" y="583295"/>
                  <a:pt x="388937" y="555135"/>
                </a:cubicBezTo>
                <a:cubicBezTo>
                  <a:pt x="388937" y="546471"/>
                  <a:pt x="391456" y="538167"/>
                  <a:pt x="396133" y="530225"/>
                </a:cubicBezTo>
                <a:close/>
                <a:moveTo>
                  <a:pt x="6122" y="528638"/>
                </a:moveTo>
                <a:cubicBezTo>
                  <a:pt x="19445" y="540952"/>
                  <a:pt x="37809" y="549644"/>
                  <a:pt x="53653" y="555438"/>
                </a:cubicBezTo>
                <a:cubicBezTo>
                  <a:pt x="93262" y="569925"/>
                  <a:pt x="140433" y="574995"/>
                  <a:pt x="182563" y="574995"/>
                </a:cubicBezTo>
                <a:cubicBezTo>
                  <a:pt x="224332" y="574995"/>
                  <a:pt x="271143" y="569925"/>
                  <a:pt x="311113" y="555438"/>
                </a:cubicBezTo>
                <a:cubicBezTo>
                  <a:pt x="326956" y="549644"/>
                  <a:pt x="344961" y="540952"/>
                  <a:pt x="358644" y="528638"/>
                </a:cubicBezTo>
                <a:cubicBezTo>
                  <a:pt x="362605" y="535157"/>
                  <a:pt x="364765" y="542038"/>
                  <a:pt x="364765" y="549281"/>
                </a:cubicBezTo>
                <a:cubicBezTo>
                  <a:pt x="364765" y="572460"/>
                  <a:pt x="342440" y="592379"/>
                  <a:pt x="306071" y="605417"/>
                </a:cubicBezTo>
                <a:cubicBezTo>
                  <a:pt x="274024" y="616645"/>
                  <a:pt x="230454" y="623526"/>
                  <a:pt x="182563" y="623526"/>
                </a:cubicBezTo>
                <a:cubicBezTo>
                  <a:pt x="134312" y="623526"/>
                  <a:pt x="90741" y="616645"/>
                  <a:pt x="58694" y="605417"/>
                </a:cubicBezTo>
                <a:cubicBezTo>
                  <a:pt x="22325" y="592379"/>
                  <a:pt x="0" y="572460"/>
                  <a:pt x="0" y="549281"/>
                </a:cubicBezTo>
                <a:cubicBezTo>
                  <a:pt x="0" y="542038"/>
                  <a:pt x="2161" y="535157"/>
                  <a:pt x="6122" y="528638"/>
                </a:cubicBezTo>
                <a:close/>
                <a:moveTo>
                  <a:pt x="6122" y="465138"/>
                </a:moveTo>
                <a:cubicBezTo>
                  <a:pt x="19445" y="477814"/>
                  <a:pt x="37809" y="486144"/>
                  <a:pt x="53653" y="492300"/>
                </a:cubicBezTo>
                <a:cubicBezTo>
                  <a:pt x="93262" y="506425"/>
                  <a:pt x="140433" y="511495"/>
                  <a:pt x="182563" y="511495"/>
                </a:cubicBezTo>
                <a:cubicBezTo>
                  <a:pt x="224332" y="511495"/>
                  <a:pt x="271143" y="506425"/>
                  <a:pt x="311113" y="492300"/>
                </a:cubicBezTo>
                <a:cubicBezTo>
                  <a:pt x="326956" y="486144"/>
                  <a:pt x="344961" y="477814"/>
                  <a:pt x="358644" y="465138"/>
                </a:cubicBezTo>
                <a:cubicBezTo>
                  <a:pt x="362605" y="471657"/>
                  <a:pt x="364765" y="478538"/>
                  <a:pt x="364765" y="485781"/>
                </a:cubicBezTo>
                <a:cubicBezTo>
                  <a:pt x="364765" y="508960"/>
                  <a:pt x="342440" y="528879"/>
                  <a:pt x="306071" y="541917"/>
                </a:cubicBezTo>
                <a:cubicBezTo>
                  <a:pt x="274024" y="553145"/>
                  <a:pt x="230454" y="560026"/>
                  <a:pt x="182563" y="560026"/>
                </a:cubicBezTo>
                <a:cubicBezTo>
                  <a:pt x="134312" y="560026"/>
                  <a:pt x="90741" y="553145"/>
                  <a:pt x="58694" y="541917"/>
                </a:cubicBezTo>
                <a:cubicBezTo>
                  <a:pt x="22325" y="528879"/>
                  <a:pt x="0" y="508960"/>
                  <a:pt x="0" y="485781"/>
                </a:cubicBezTo>
                <a:cubicBezTo>
                  <a:pt x="0" y="478538"/>
                  <a:pt x="2161" y="471657"/>
                  <a:pt x="6122" y="465138"/>
                </a:cubicBezTo>
                <a:close/>
                <a:moveTo>
                  <a:pt x="396133" y="454025"/>
                </a:moveTo>
                <a:cubicBezTo>
                  <a:pt x="412684" y="468873"/>
                  <a:pt x="434272" y="479738"/>
                  <a:pt x="453701" y="486256"/>
                </a:cubicBezTo>
                <a:cubicBezTo>
                  <a:pt x="501914" y="504002"/>
                  <a:pt x="559122" y="510158"/>
                  <a:pt x="609854" y="510158"/>
                </a:cubicBezTo>
                <a:cubicBezTo>
                  <a:pt x="660946" y="510158"/>
                  <a:pt x="717794" y="504002"/>
                  <a:pt x="766007" y="486256"/>
                </a:cubicBezTo>
                <a:cubicBezTo>
                  <a:pt x="785436" y="479738"/>
                  <a:pt x="807384" y="468873"/>
                  <a:pt x="823935" y="454025"/>
                </a:cubicBezTo>
                <a:cubicBezTo>
                  <a:pt x="828972" y="461630"/>
                  <a:pt x="831490" y="469959"/>
                  <a:pt x="831490" y="478651"/>
                </a:cubicBezTo>
                <a:cubicBezTo>
                  <a:pt x="831490" y="507261"/>
                  <a:pt x="804146" y="531163"/>
                  <a:pt x="759890" y="547097"/>
                </a:cubicBezTo>
                <a:cubicBezTo>
                  <a:pt x="721392" y="560859"/>
                  <a:pt x="668142" y="569551"/>
                  <a:pt x="609854" y="569551"/>
                </a:cubicBezTo>
                <a:cubicBezTo>
                  <a:pt x="551567" y="569551"/>
                  <a:pt x="498676" y="560859"/>
                  <a:pt x="459818" y="547097"/>
                </a:cubicBezTo>
                <a:cubicBezTo>
                  <a:pt x="416282" y="531163"/>
                  <a:pt x="388937" y="507261"/>
                  <a:pt x="388937" y="478651"/>
                </a:cubicBezTo>
                <a:cubicBezTo>
                  <a:pt x="388937" y="469959"/>
                  <a:pt x="391456" y="461630"/>
                  <a:pt x="396133" y="454025"/>
                </a:cubicBezTo>
                <a:close/>
                <a:moveTo>
                  <a:pt x="396133" y="376238"/>
                </a:moveTo>
                <a:cubicBezTo>
                  <a:pt x="412684" y="390928"/>
                  <a:pt x="434272" y="401678"/>
                  <a:pt x="453701" y="408486"/>
                </a:cubicBezTo>
                <a:cubicBezTo>
                  <a:pt x="501914" y="425684"/>
                  <a:pt x="559122" y="431775"/>
                  <a:pt x="609854" y="431775"/>
                </a:cubicBezTo>
                <a:cubicBezTo>
                  <a:pt x="660946" y="431775"/>
                  <a:pt x="717794" y="425684"/>
                  <a:pt x="766007" y="408486"/>
                </a:cubicBezTo>
                <a:cubicBezTo>
                  <a:pt x="785436" y="401678"/>
                  <a:pt x="807384" y="390928"/>
                  <a:pt x="823935" y="376238"/>
                </a:cubicBezTo>
                <a:cubicBezTo>
                  <a:pt x="828972" y="383762"/>
                  <a:pt x="831490" y="392003"/>
                  <a:pt x="831490" y="400961"/>
                </a:cubicBezTo>
                <a:cubicBezTo>
                  <a:pt x="831490" y="428909"/>
                  <a:pt x="804146" y="452199"/>
                  <a:pt x="759890" y="467965"/>
                </a:cubicBezTo>
                <a:cubicBezTo>
                  <a:pt x="721392" y="481580"/>
                  <a:pt x="668142" y="490180"/>
                  <a:pt x="609854" y="490180"/>
                </a:cubicBezTo>
                <a:cubicBezTo>
                  <a:pt x="551567" y="490180"/>
                  <a:pt x="498676" y="481580"/>
                  <a:pt x="459818" y="467965"/>
                </a:cubicBezTo>
                <a:cubicBezTo>
                  <a:pt x="416282" y="452199"/>
                  <a:pt x="388937" y="428909"/>
                  <a:pt x="388937" y="400961"/>
                </a:cubicBezTo>
                <a:cubicBezTo>
                  <a:pt x="388937" y="392003"/>
                  <a:pt x="391456" y="383762"/>
                  <a:pt x="396133" y="376238"/>
                </a:cubicBezTo>
                <a:close/>
                <a:moveTo>
                  <a:pt x="182563" y="347663"/>
                </a:moveTo>
                <a:cubicBezTo>
                  <a:pt x="230454" y="347663"/>
                  <a:pt x="274024" y="354471"/>
                  <a:pt x="306071" y="365938"/>
                </a:cubicBezTo>
                <a:cubicBezTo>
                  <a:pt x="342440" y="378839"/>
                  <a:pt x="364765" y="398189"/>
                  <a:pt x="364765" y="421481"/>
                </a:cubicBezTo>
                <a:cubicBezTo>
                  <a:pt x="364765" y="444415"/>
                  <a:pt x="342440" y="463766"/>
                  <a:pt x="306071" y="476666"/>
                </a:cubicBezTo>
                <a:cubicBezTo>
                  <a:pt x="274024" y="487775"/>
                  <a:pt x="230454" y="494942"/>
                  <a:pt x="182563" y="494942"/>
                </a:cubicBezTo>
                <a:cubicBezTo>
                  <a:pt x="134312" y="494942"/>
                  <a:pt x="90741" y="487775"/>
                  <a:pt x="58694" y="476666"/>
                </a:cubicBezTo>
                <a:cubicBezTo>
                  <a:pt x="22325" y="463766"/>
                  <a:pt x="0" y="444415"/>
                  <a:pt x="0" y="421481"/>
                </a:cubicBezTo>
                <a:cubicBezTo>
                  <a:pt x="0" y="398189"/>
                  <a:pt x="22325" y="378839"/>
                  <a:pt x="58694" y="365938"/>
                </a:cubicBezTo>
                <a:cubicBezTo>
                  <a:pt x="90741" y="354471"/>
                  <a:pt x="134312" y="347663"/>
                  <a:pt x="182563" y="347663"/>
                </a:cubicBezTo>
                <a:close/>
                <a:moveTo>
                  <a:pt x="609854" y="234950"/>
                </a:moveTo>
                <a:cubicBezTo>
                  <a:pt x="668142" y="234950"/>
                  <a:pt x="721392" y="243258"/>
                  <a:pt x="759890" y="256985"/>
                </a:cubicBezTo>
                <a:cubicBezTo>
                  <a:pt x="804146" y="272879"/>
                  <a:pt x="831490" y="296720"/>
                  <a:pt x="831490" y="325257"/>
                </a:cubicBezTo>
                <a:cubicBezTo>
                  <a:pt x="831490" y="353433"/>
                  <a:pt x="804146" y="377635"/>
                  <a:pt x="759890" y="393168"/>
                </a:cubicBezTo>
                <a:cubicBezTo>
                  <a:pt x="721392" y="406894"/>
                  <a:pt x="668142" y="415564"/>
                  <a:pt x="609854" y="415564"/>
                </a:cubicBezTo>
                <a:cubicBezTo>
                  <a:pt x="551567" y="415564"/>
                  <a:pt x="498676" y="406894"/>
                  <a:pt x="459818" y="393168"/>
                </a:cubicBezTo>
                <a:cubicBezTo>
                  <a:pt x="416282" y="377635"/>
                  <a:pt x="388937" y="353433"/>
                  <a:pt x="388937" y="325257"/>
                </a:cubicBezTo>
                <a:cubicBezTo>
                  <a:pt x="388937" y="296720"/>
                  <a:pt x="416282" y="272879"/>
                  <a:pt x="459818" y="256985"/>
                </a:cubicBezTo>
                <a:cubicBezTo>
                  <a:pt x="498676" y="243258"/>
                  <a:pt x="551567" y="234950"/>
                  <a:pt x="609854" y="234950"/>
                </a:cubicBezTo>
                <a:close/>
                <a:moveTo>
                  <a:pt x="337727" y="161091"/>
                </a:moveTo>
                <a:cubicBezTo>
                  <a:pt x="343128" y="162529"/>
                  <a:pt x="347088" y="164687"/>
                  <a:pt x="349608" y="167923"/>
                </a:cubicBezTo>
                <a:cubicBezTo>
                  <a:pt x="352128" y="170800"/>
                  <a:pt x="353208" y="174395"/>
                  <a:pt x="353208" y="178351"/>
                </a:cubicBezTo>
                <a:cubicBezTo>
                  <a:pt x="353208" y="183025"/>
                  <a:pt x="351768" y="186981"/>
                  <a:pt x="348888" y="190576"/>
                </a:cubicBezTo>
                <a:cubicBezTo>
                  <a:pt x="346008" y="193813"/>
                  <a:pt x="342408" y="195970"/>
                  <a:pt x="337727" y="196689"/>
                </a:cubicBezTo>
                <a:close/>
                <a:moveTo>
                  <a:pt x="324407" y="99243"/>
                </a:moveTo>
                <a:lnTo>
                  <a:pt x="324407" y="130886"/>
                </a:lnTo>
                <a:cubicBezTo>
                  <a:pt x="320447" y="129088"/>
                  <a:pt x="317567" y="126931"/>
                  <a:pt x="315407" y="124054"/>
                </a:cubicBezTo>
                <a:cubicBezTo>
                  <a:pt x="313607" y="121178"/>
                  <a:pt x="312527" y="118301"/>
                  <a:pt x="312527" y="115425"/>
                </a:cubicBezTo>
                <a:cubicBezTo>
                  <a:pt x="312527" y="111829"/>
                  <a:pt x="313607" y="108233"/>
                  <a:pt x="315767" y="105356"/>
                </a:cubicBezTo>
                <a:cubicBezTo>
                  <a:pt x="317927" y="102480"/>
                  <a:pt x="320807" y="100322"/>
                  <a:pt x="324407" y="99243"/>
                </a:cubicBezTo>
                <a:close/>
                <a:moveTo>
                  <a:pt x="324407" y="70118"/>
                </a:moveTo>
                <a:lnTo>
                  <a:pt x="324407" y="79107"/>
                </a:lnTo>
                <a:cubicBezTo>
                  <a:pt x="313967" y="80186"/>
                  <a:pt x="305326" y="84141"/>
                  <a:pt x="299206" y="90973"/>
                </a:cubicBezTo>
                <a:cubicBezTo>
                  <a:pt x="292726" y="97805"/>
                  <a:pt x="289486" y="106075"/>
                  <a:pt x="289486" y="116503"/>
                </a:cubicBezTo>
                <a:cubicBezTo>
                  <a:pt x="289486" y="126212"/>
                  <a:pt x="292366" y="134842"/>
                  <a:pt x="298126" y="141314"/>
                </a:cubicBezTo>
                <a:cubicBezTo>
                  <a:pt x="303526" y="148506"/>
                  <a:pt x="312527" y="153540"/>
                  <a:pt x="324407" y="157136"/>
                </a:cubicBezTo>
                <a:lnTo>
                  <a:pt x="324407" y="195610"/>
                </a:lnTo>
                <a:cubicBezTo>
                  <a:pt x="321167" y="193813"/>
                  <a:pt x="317927" y="191296"/>
                  <a:pt x="315407" y="188059"/>
                </a:cubicBezTo>
                <a:cubicBezTo>
                  <a:pt x="312887" y="184464"/>
                  <a:pt x="310727" y="180149"/>
                  <a:pt x="310007" y="175115"/>
                </a:cubicBezTo>
                <a:lnTo>
                  <a:pt x="285886" y="177991"/>
                </a:lnTo>
                <a:cubicBezTo>
                  <a:pt x="288046" y="189857"/>
                  <a:pt x="292006" y="199206"/>
                  <a:pt x="298846" y="205679"/>
                </a:cubicBezTo>
                <a:cubicBezTo>
                  <a:pt x="305326" y="212151"/>
                  <a:pt x="313967" y="216106"/>
                  <a:pt x="324407" y="217545"/>
                </a:cubicBezTo>
                <a:lnTo>
                  <a:pt x="324407" y="234085"/>
                </a:lnTo>
                <a:lnTo>
                  <a:pt x="337727" y="234085"/>
                </a:lnTo>
                <a:lnTo>
                  <a:pt x="337727" y="217185"/>
                </a:lnTo>
                <a:cubicBezTo>
                  <a:pt x="349608" y="215387"/>
                  <a:pt x="358968" y="210713"/>
                  <a:pt x="365808" y="203162"/>
                </a:cubicBezTo>
                <a:cubicBezTo>
                  <a:pt x="372289" y="195610"/>
                  <a:pt x="375889" y="186261"/>
                  <a:pt x="375889" y="175115"/>
                </a:cubicBezTo>
                <a:cubicBezTo>
                  <a:pt x="375889" y="165406"/>
                  <a:pt x="373009" y="157136"/>
                  <a:pt x="367968" y="150663"/>
                </a:cubicBezTo>
                <a:cubicBezTo>
                  <a:pt x="362568" y="144550"/>
                  <a:pt x="352488" y="139157"/>
                  <a:pt x="337727" y="135201"/>
                </a:cubicBezTo>
                <a:lnTo>
                  <a:pt x="337727" y="99243"/>
                </a:lnTo>
                <a:cubicBezTo>
                  <a:pt x="343488" y="102120"/>
                  <a:pt x="347088" y="107154"/>
                  <a:pt x="348888" y="114346"/>
                </a:cubicBezTo>
                <a:lnTo>
                  <a:pt x="371929" y="111110"/>
                </a:lnTo>
                <a:cubicBezTo>
                  <a:pt x="370129" y="102120"/>
                  <a:pt x="366528" y="94569"/>
                  <a:pt x="361128" y="89175"/>
                </a:cubicBezTo>
                <a:cubicBezTo>
                  <a:pt x="355368" y="83782"/>
                  <a:pt x="347448" y="80545"/>
                  <a:pt x="337727" y="79107"/>
                </a:cubicBezTo>
                <a:lnTo>
                  <a:pt x="337727" y="70118"/>
                </a:lnTo>
                <a:close/>
                <a:moveTo>
                  <a:pt x="331967" y="0"/>
                </a:moveTo>
                <a:cubicBezTo>
                  <a:pt x="373009" y="0"/>
                  <a:pt x="410090" y="16540"/>
                  <a:pt x="437091" y="43509"/>
                </a:cubicBezTo>
                <a:cubicBezTo>
                  <a:pt x="463732" y="70477"/>
                  <a:pt x="480652" y="107873"/>
                  <a:pt x="480652" y="149225"/>
                </a:cubicBezTo>
                <a:cubicBezTo>
                  <a:pt x="480652" y="190217"/>
                  <a:pt x="463732" y="227253"/>
                  <a:pt x="437091" y="254581"/>
                </a:cubicBezTo>
                <a:cubicBezTo>
                  <a:pt x="410090" y="281190"/>
                  <a:pt x="373009" y="298090"/>
                  <a:pt x="331967" y="298090"/>
                </a:cubicBezTo>
                <a:cubicBezTo>
                  <a:pt x="290566" y="298090"/>
                  <a:pt x="253485" y="281190"/>
                  <a:pt x="226484" y="254581"/>
                </a:cubicBezTo>
                <a:cubicBezTo>
                  <a:pt x="199123" y="227253"/>
                  <a:pt x="182562" y="190217"/>
                  <a:pt x="182562" y="149225"/>
                </a:cubicBezTo>
                <a:cubicBezTo>
                  <a:pt x="182562" y="107873"/>
                  <a:pt x="199123" y="70477"/>
                  <a:pt x="226484" y="43509"/>
                </a:cubicBezTo>
                <a:cubicBezTo>
                  <a:pt x="253485" y="16540"/>
                  <a:pt x="290566" y="0"/>
                  <a:pt x="331967" y="0"/>
                </a:cubicBezTo>
                <a:close/>
              </a:path>
            </a:pathLst>
          </a:custGeom>
          <a:solidFill>
            <a:schemeClr val="bg1"/>
          </a:solidFill>
          <a:ln>
            <a:noFill/>
          </a:ln>
          <a:effectLst/>
        </p:spPr>
        <p:txBody>
          <a:bodyPr wrap="square" anchor="ctr">
            <a:noAutofit/>
          </a:bodyPr>
          <a:lstStyle/>
          <a:p>
            <a:endParaRPr lang="en-US" dirty="0">
              <a:latin typeface="Times" panose="02020603050405020304" pitchFamily="18" charset="0"/>
              <a:cs typeface="Times" panose="02020603050405020304" pitchFamily="18" charset="0"/>
            </a:endParaRPr>
          </a:p>
        </p:txBody>
      </p:sp>
      <p:pic>
        <p:nvPicPr>
          <p:cNvPr id="39" name="Picture 38">
            <a:extLst>
              <a:ext uri="{FF2B5EF4-FFF2-40B4-BE49-F238E27FC236}">
                <a16:creationId xmlns:a16="http://schemas.microsoft.com/office/drawing/2014/main" id="{7B696FCF-7994-4D0C-2017-44563F314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99" y="3798790"/>
            <a:ext cx="2095500" cy="1209675"/>
          </a:xfrm>
          <a:prstGeom prst="rect">
            <a:avLst/>
          </a:prstGeom>
        </p:spPr>
      </p:pic>
      <p:sp>
        <p:nvSpPr>
          <p:cNvPr id="40" name="Freeform 43">
            <a:extLst>
              <a:ext uri="{FF2B5EF4-FFF2-40B4-BE49-F238E27FC236}">
                <a16:creationId xmlns:a16="http://schemas.microsoft.com/office/drawing/2014/main" id="{2730C054-49A9-240E-206F-D1405D853247}"/>
              </a:ext>
            </a:extLst>
          </p:cNvPr>
          <p:cNvSpPr>
            <a:spLocks noChangeArrowheads="1"/>
          </p:cNvSpPr>
          <p:nvPr/>
        </p:nvSpPr>
        <p:spPr bwMode="auto">
          <a:xfrm>
            <a:off x="6943259" y="3798790"/>
            <a:ext cx="1114002" cy="1130362"/>
          </a:xfrm>
          <a:custGeom>
            <a:avLst/>
            <a:gdLst>
              <a:gd name="connsiteX0" fmla="*/ 74612 w 864827"/>
              <a:gd name="connsiteY0" fmla="*/ 601663 h 877527"/>
              <a:gd name="connsiteX1" fmla="*/ 112119 w 864827"/>
              <a:gd name="connsiteY1" fmla="*/ 601663 h 877527"/>
              <a:gd name="connsiteX2" fmla="*/ 112119 w 864827"/>
              <a:gd name="connsiteY2" fmla="*/ 771354 h 877527"/>
              <a:gd name="connsiteX3" fmla="*/ 357187 w 864827"/>
              <a:gd name="connsiteY3" fmla="*/ 771354 h 877527"/>
              <a:gd name="connsiteX4" fmla="*/ 357187 w 864827"/>
              <a:gd name="connsiteY4" fmla="*/ 696913 h 877527"/>
              <a:gd name="connsiteX5" fmla="*/ 445730 w 864827"/>
              <a:gd name="connsiteY5" fmla="*/ 787220 h 877527"/>
              <a:gd name="connsiteX6" fmla="*/ 357187 w 864827"/>
              <a:gd name="connsiteY6" fmla="*/ 877527 h 877527"/>
              <a:gd name="connsiteX7" fmla="*/ 357187 w 864827"/>
              <a:gd name="connsiteY7" fmla="*/ 809264 h 877527"/>
              <a:gd name="connsiteX8" fmla="*/ 93365 w 864827"/>
              <a:gd name="connsiteY8" fmla="*/ 809264 h 877527"/>
              <a:gd name="connsiteX9" fmla="*/ 74612 w 864827"/>
              <a:gd name="connsiteY9" fmla="*/ 809264 h 877527"/>
              <a:gd name="connsiteX10" fmla="*/ 74612 w 864827"/>
              <a:gd name="connsiteY10" fmla="*/ 790129 h 877527"/>
              <a:gd name="connsiteX11" fmla="*/ 523852 w 864827"/>
              <a:gd name="connsiteY11" fmla="*/ 573184 h 877527"/>
              <a:gd name="connsiteX12" fmla="*/ 810876 w 864827"/>
              <a:gd name="connsiteY12" fmla="*/ 573184 h 877527"/>
              <a:gd name="connsiteX13" fmla="*/ 849002 w 864827"/>
              <a:gd name="connsiteY13" fmla="*/ 589016 h 877527"/>
              <a:gd name="connsiteX14" fmla="*/ 864827 w 864827"/>
              <a:gd name="connsiteY14" fmla="*/ 627157 h 877527"/>
              <a:gd name="connsiteX15" fmla="*/ 864827 w 864827"/>
              <a:gd name="connsiteY15" fmla="*/ 855283 h 877527"/>
              <a:gd name="connsiteX16" fmla="*/ 864827 w 864827"/>
              <a:gd name="connsiteY16" fmla="*/ 874353 h 877527"/>
              <a:gd name="connsiteX17" fmla="*/ 846124 w 864827"/>
              <a:gd name="connsiteY17" fmla="*/ 874353 h 877527"/>
              <a:gd name="connsiteX18" fmla="*/ 488603 w 864827"/>
              <a:gd name="connsiteY18" fmla="*/ 874353 h 877527"/>
              <a:gd name="connsiteX19" fmla="*/ 469900 w 864827"/>
              <a:gd name="connsiteY19" fmla="*/ 874353 h 877527"/>
              <a:gd name="connsiteX20" fmla="*/ 469900 w 864827"/>
              <a:gd name="connsiteY20" fmla="*/ 855283 h 877527"/>
              <a:gd name="connsiteX21" fmla="*/ 469900 w 864827"/>
              <a:gd name="connsiteY21" fmla="*/ 627157 h 877527"/>
              <a:gd name="connsiteX22" fmla="*/ 485726 w 864827"/>
              <a:gd name="connsiteY22" fmla="*/ 589016 h 877527"/>
              <a:gd name="connsiteX23" fmla="*/ 523852 w 864827"/>
              <a:gd name="connsiteY23" fmla="*/ 573184 h 877527"/>
              <a:gd name="connsiteX24" fmla="*/ 667364 w 864827"/>
              <a:gd name="connsiteY24" fmla="*/ 315913 h 877527"/>
              <a:gd name="connsiteX25" fmla="*/ 753687 w 864827"/>
              <a:gd name="connsiteY25" fmla="*/ 351895 h 877527"/>
              <a:gd name="connsiteX26" fmla="*/ 789655 w 864827"/>
              <a:gd name="connsiteY26" fmla="*/ 438251 h 877527"/>
              <a:gd name="connsiteX27" fmla="*/ 753687 w 864827"/>
              <a:gd name="connsiteY27" fmla="*/ 524608 h 877527"/>
              <a:gd name="connsiteX28" fmla="*/ 667364 w 864827"/>
              <a:gd name="connsiteY28" fmla="*/ 560590 h 877527"/>
              <a:gd name="connsiteX29" fmla="*/ 581041 w 864827"/>
              <a:gd name="connsiteY29" fmla="*/ 524608 h 877527"/>
              <a:gd name="connsiteX30" fmla="*/ 545073 w 864827"/>
              <a:gd name="connsiteY30" fmla="*/ 438251 h 877527"/>
              <a:gd name="connsiteX31" fmla="*/ 581041 w 864827"/>
              <a:gd name="connsiteY31" fmla="*/ 351895 h 877527"/>
              <a:gd name="connsiteX32" fmla="*/ 667364 w 864827"/>
              <a:gd name="connsiteY32" fmla="*/ 315913 h 877527"/>
              <a:gd name="connsiteX33" fmla="*/ 53952 w 864827"/>
              <a:gd name="connsiteY33" fmla="*/ 274734 h 877527"/>
              <a:gd name="connsiteX34" fmla="*/ 340975 w 864827"/>
              <a:gd name="connsiteY34" fmla="*/ 274734 h 877527"/>
              <a:gd name="connsiteX35" fmla="*/ 378742 w 864827"/>
              <a:gd name="connsiteY35" fmla="*/ 290566 h 877527"/>
              <a:gd name="connsiteX36" fmla="*/ 394927 w 864827"/>
              <a:gd name="connsiteY36" fmla="*/ 329067 h 877527"/>
              <a:gd name="connsiteX37" fmla="*/ 394927 w 864827"/>
              <a:gd name="connsiteY37" fmla="*/ 557192 h 877527"/>
              <a:gd name="connsiteX38" fmla="*/ 394927 w 864827"/>
              <a:gd name="connsiteY38" fmla="*/ 575903 h 877527"/>
              <a:gd name="connsiteX39" fmla="*/ 376224 w 864827"/>
              <a:gd name="connsiteY39" fmla="*/ 575903 h 877527"/>
              <a:gd name="connsiteX40" fmla="*/ 18703 w 864827"/>
              <a:gd name="connsiteY40" fmla="*/ 575903 h 877527"/>
              <a:gd name="connsiteX41" fmla="*/ 0 w 864827"/>
              <a:gd name="connsiteY41" fmla="*/ 575903 h 877527"/>
              <a:gd name="connsiteX42" fmla="*/ 0 w 864827"/>
              <a:gd name="connsiteY42" fmla="*/ 557192 h 877527"/>
              <a:gd name="connsiteX43" fmla="*/ 0 w 864827"/>
              <a:gd name="connsiteY43" fmla="*/ 329067 h 877527"/>
              <a:gd name="connsiteX44" fmla="*/ 15826 w 864827"/>
              <a:gd name="connsiteY44" fmla="*/ 290566 h 877527"/>
              <a:gd name="connsiteX45" fmla="*/ 53952 w 864827"/>
              <a:gd name="connsiteY45" fmla="*/ 274734 h 877527"/>
              <a:gd name="connsiteX46" fmla="*/ 197464 w 864827"/>
              <a:gd name="connsiteY46" fmla="*/ 17463 h 877527"/>
              <a:gd name="connsiteX47" fmla="*/ 283786 w 864827"/>
              <a:gd name="connsiteY47" fmla="*/ 53445 h 877527"/>
              <a:gd name="connsiteX48" fmla="*/ 319395 w 864827"/>
              <a:gd name="connsiteY48" fmla="*/ 140161 h 877527"/>
              <a:gd name="connsiteX49" fmla="*/ 283786 w 864827"/>
              <a:gd name="connsiteY49" fmla="*/ 226518 h 877527"/>
              <a:gd name="connsiteX50" fmla="*/ 197464 w 864827"/>
              <a:gd name="connsiteY50" fmla="*/ 262140 h 877527"/>
              <a:gd name="connsiteX51" fmla="*/ 110781 w 864827"/>
              <a:gd name="connsiteY51" fmla="*/ 226518 h 877527"/>
              <a:gd name="connsiteX52" fmla="*/ 75173 w 864827"/>
              <a:gd name="connsiteY52" fmla="*/ 140161 h 877527"/>
              <a:gd name="connsiteX53" fmla="*/ 110781 w 864827"/>
              <a:gd name="connsiteY53" fmla="*/ 53445 h 877527"/>
              <a:gd name="connsiteX54" fmla="*/ 197464 w 864827"/>
              <a:gd name="connsiteY54" fmla="*/ 17463 h 877527"/>
              <a:gd name="connsiteX55" fmla="*/ 433025 w 864827"/>
              <a:gd name="connsiteY55" fmla="*/ 0 h 877527"/>
              <a:gd name="connsiteX56" fmla="*/ 433025 w 864827"/>
              <a:gd name="connsiteY56" fmla="*/ 66675 h 877527"/>
              <a:gd name="connsiteX57" fmla="*/ 695330 w 864827"/>
              <a:gd name="connsiteY57" fmla="*/ 66675 h 877527"/>
              <a:gd name="connsiteX58" fmla="*/ 714016 w 864827"/>
              <a:gd name="connsiteY58" fmla="*/ 66675 h 877527"/>
              <a:gd name="connsiteX59" fmla="*/ 714016 w 864827"/>
              <a:gd name="connsiteY59" fmla="*/ 85449 h 877527"/>
              <a:gd name="connsiteX60" fmla="*/ 714016 w 864827"/>
              <a:gd name="connsiteY60" fmla="*/ 274277 h 877527"/>
              <a:gd name="connsiteX61" fmla="*/ 676645 w 864827"/>
              <a:gd name="connsiteY61" fmla="*/ 274277 h 877527"/>
              <a:gd name="connsiteX62" fmla="*/ 676645 w 864827"/>
              <a:gd name="connsiteY62" fmla="*/ 104585 h 877527"/>
              <a:gd name="connsiteX63" fmla="*/ 433025 w 864827"/>
              <a:gd name="connsiteY63" fmla="*/ 104585 h 877527"/>
              <a:gd name="connsiteX64" fmla="*/ 433025 w 864827"/>
              <a:gd name="connsiteY64" fmla="*/ 180614 h 877527"/>
              <a:gd name="connsiteX65" fmla="*/ 342900 w 864827"/>
              <a:gd name="connsiteY65" fmla="*/ 90307 h 87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64827" h="877527">
                <a:moveTo>
                  <a:pt x="74612" y="601663"/>
                </a:moveTo>
                <a:lnTo>
                  <a:pt x="112119" y="601663"/>
                </a:lnTo>
                <a:lnTo>
                  <a:pt x="112119" y="771354"/>
                </a:lnTo>
                <a:lnTo>
                  <a:pt x="357187" y="771354"/>
                </a:lnTo>
                <a:lnTo>
                  <a:pt x="357187" y="696913"/>
                </a:lnTo>
                <a:lnTo>
                  <a:pt x="445730" y="787220"/>
                </a:lnTo>
                <a:lnTo>
                  <a:pt x="357187" y="877527"/>
                </a:lnTo>
                <a:lnTo>
                  <a:pt x="357187" y="809264"/>
                </a:lnTo>
                <a:lnTo>
                  <a:pt x="93365" y="809264"/>
                </a:lnTo>
                <a:lnTo>
                  <a:pt x="74612" y="809264"/>
                </a:lnTo>
                <a:lnTo>
                  <a:pt x="74612" y="790129"/>
                </a:lnTo>
                <a:close/>
                <a:moveTo>
                  <a:pt x="523852" y="573184"/>
                </a:moveTo>
                <a:lnTo>
                  <a:pt x="810876" y="573184"/>
                </a:lnTo>
                <a:cubicBezTo>
                  <a:pt x="825622" y="573184"/>
                  <a:pt x="838931" y="579301"/>
                  <a:pt x="849002" y="589016"/>
                </a:cubicBezTo>
                <a:cubicBezTo>
                  <a:pt x="858713" y="599091"/>
                  <a:pt x="864827" y="612404"/>
                  <a:pt x="864827" y="627157"/>
                </a:cubicBezTo>
                <a:lnTo>
                  <a:pt x="864827" y="855283"/>
                </a:lnTo>
                <a:lnTo>
                  <a:pt x="864827" y="874353"/>
                </a:lnTo>
                <a:lnTo>
                  <a:pt x="846124" y="874353"/>
                </a:lnTo>
                <a:lnTo>
                  <a:pt x="488603" y="874353"/>
                </a:lnTo>
                <a:lnTo>
                  <a:pt x="469900" y="874353"/>
                </a:lnTo>
                <a:lnTo>
                  <a:pt x="469900" y="855283"/>
                </a:lnTo>
                <a:lnTo>
                  <a:pt x="469900" y="627157"/>
                </a:lnTo>
                <a:cubicBezTo>
                  <a:pt x="469900" y="612404"/>
                  <a:pt x="476015" y="599091"/>
                  <a:pt x="485726" y="589016"/>
                </a:cubicBezTo>
                <a:cubicBezTo>
                  <a:pt x="495437" y="579301"/>
                  <a:pt x="509105" y="573184"/>
                  <a:pt x="523852" y="573184"/>
                </a:cubicBezTo>
                <a:close/>
                <a:moveTo>
                  <a:pt x="667364" y="315913"/>
                </a:moveTo>
                <a:cubicBezTo>
                  <a:pt x="701174" y="315913"/>
                  <a:pt x="731746" y="329586"/>
                  <a:pt x="753687" y="351895"/>
                </a:cubicBezTo>
                <a:cubicBezTo>
                  <a:pt x="775987" y="373844"/>
                  <a:pt x="789655" y="404428"/>
                  <a:pt x="789655" y="438251"/>
                </a:cubicBezTo>
                <a:cubicBezTo>
                  <a:pt x="789655" y="472075"/>
                  <a:pt x="775987" y="502659"/>
                  <a:pt x="753687" y="524608"/>
                </a:cubicBezTo>
                <a:cubicBezTo>
                  <a:pt x="731746" y="546917"/>
                  <a:pt x="701174" y="560590"/>
                  <a:pt x="667364" y="560590"/>
                </a:cubicBezTo>
                <a:cubicBezTo>
                  <a:pt x="633554" y="560590"/>
                  <a:pt x="602981" y="546917"/>
                  <a:pt x="581041" y="524608"/>
                </a:cubicBezTo>
                <a:cubicBezTo>
                  <a:pt x="558741" y="502659"/>
                  <a:pt x="545073" y="472075"/>
                  <a:pt x="545073" y="438251"/>
                </a:cubicBezTo>
                <a:cubicBezTo>
                  <a:pt x="545073" y="404428"/>
                  <a:pt x="558741" y="373844"/>
                  <a:pt x="581041" y="351895"/>
                </a:cubicBezTo>
                <a:cubicBezTo>
                  <a:pt x="602981" y="329586"/>
                  <a:pt x="633554" y="315913"/>
                  <a:pt x="667364" y="315913"/>
                </a:cubicBezTo>
                <a:close/>
                <a:moveTo>
                  <a:pt x="53952" y="274734"/>
                </a:moveTo>
                <a:lnTo>
                  <a:pt x="340975" y="274734"/>
                </a:lnTo>
                <a:cubicBezTo>
                  <a:pt x="355722" y="274734"/>
                  <a:pt x="369031" y="280851"/>
                  <a:pt x="378742" y="290566"/>
                </a:cubicBezTo>
                <a:cubicBezTo>
                  <a:pt x="388813" y="300281"/>
                  <a:pt x="394927" y="314314"/>
                  <a:pt x="394927" y="329067"/>
                </a:cubicBezTo>
                <a:lnTo>
                  <a:pt x="394927" y="557192"/>
                </a:lnTo>
                <a:lnTo>
                  <a:pt x="394927" y="575903"/>
                </a:lnTo>
                <a:lnTo>
                  <a:pt x="376224" y="575903"/>
                </a:lnTo>
                <a:lnTo>
                  <a:pt x="18703" y="575903"/>
                </a:lnTo>
                <a:lnTo>
                  <a:pt x="0" y="575903"/>
                </a:lnTo>
                <a:lnTo>
                  <a:pt x="0" y="557192"/>
                </a:lnTo>
                <a:lnTo>
                  <a:pt x="0" y="329067"/>
                </a:lnTo>
                <a:cubicBezTo>
                  <a:pt x="0" y="314314"/>
                  <a:pt x="5755" y="300281"/>
                  <a:pt x="15826" y="290566"/>
                </a:cubicBezTo>
                <a:cubicBezTo>
                  <a:pt x="25537" y="280851"/>
                  <a:pt x="38845" y="274734"/>
                  <a:pt x="53952" y="274734"/>
                </a:cubicBezTo>
                <a:close/>
                <a:moveTo>
                  <a:pt x="197464" y="17463"/>
                </a:moveTo>
                <a:cubicBezTo>
                  <a:pt x="230914" y="17463"/>
                  <a:pt x="261486" y="31496"/>
                  <a:pt x="283786" y="53445"/>
                </a:cubicBezTo>
                <a:cubicBezTo>
                  <a:pt x="306087" y="75394"/>
                  <a:pt x="319395" y="106338"/>
                  <a:pt x="319395" y="140161"/>
                </a:cubicBezTo>
                <a:cubicBezTo>
                  <a:pt x="319395" y="173625"/>
                  <a:pt x="306087" y="204209"/>
                  <a:pt x="283786" y="226518"/>
                </a:cubicBezTo>
                <a:cubicBezTo>
                  <a:pt x="261486" y="248827"/>
                  <a:pt x="230914" y="262140"/>
                  <a:pt x="197464" y="262140"/>
                </a:cubicBezTo>
                <a:cubicBezTo>
                  <a:pt x="163654" y="262140"/>
                  <a:pt x="133081" y="248827"/>
                  <a:pt x="110781" y="226518"/>
                </a:cubicBezTo>
                <a:cubicBezTo>
                  <a:pt x="88841" y="204209"/>
                  <a:pt x="75173" y="173625"/>
                  <a:pt x="75173" y="140161"/>
                </a:cubicBezTo>
                <a:cubicBezTo>
                  <a:pt x="75173" y="106338"/>
                  <a:pt x="88841" y="75394"/>
                  <a:pt x="110781" y="53445"/>
                </a:cubicBezTo>
                <a:cubicBezTo>
                  <a:pt x="133081" y="31496"/>
                  <a:pt x="163654" y="17463"/>
                  <a:pt x="197464" y="17463"/>
                </a:cubicBezTo>
                <a:close/>
                <a:moveTo>
                  <a:pt x="433025" y="0"/>
                </a:moveTo>
                <a:lnTo>
                  <a:pt x="433025" y="66675"/>
                </a:lnTo>
                <a:lnTo>
                  <a:pt x="695330" y="66675"/>
                </a:lnTo>
                <a:lnTo>
                  <a:pt x="714016" y="66675"/>
                </a:lnTo>
                <a:lnTo>
                  <a:pt x="714016" y="85449"/>
                </a:lnTo>
                <a:lnTo>
                  <a:pt x="714016" y="274277"/>
                </a:lnTo>
                <a:lnTo>
                  <a:pt x="676645" y="274277"/>
                </a:lnTo>
                <a:lnTo>
                  <a:pt x="676645" y="104585"/>
                </a:lnTo>
                <a:lnTo>
                  <a:pt x="433025" y="104585"/>
                </a:lnTo>
                <a:lnTo>
                  <a:pt x="433025" y="180614"/>
                </a:lnTo>
                <a:lnTo>
                  <a:pt x="342900" y="90307"/>
                </a:lnTo>
                <a:close/>
              </a:path>
            </a:pathLst>
          </a:custGeom>
          <a:solidFill>
            <a:schemeClr val="bg1"/>
          </a:solidFill>
          <a:ln>
            <a:noFill/>
          </a:ln>
          <a:effectLst/>
        </p:spPr>
        <p:txBody>
          <a:bodyPr wrap="square" anchor="ctr">
            <a:noAutofit/>
          </a:bodyPr>
          <a:lstStyle/>
          <a:p>
            <a:endParaRPr lang="en-US" dirty="0">
              <a:latin typeface="Times" panose="02020603050405020304" pitchFamily="18" charset="0"/>
              <a:cs typeface="Times" panose="02020603050405020304" pitchFamily="18" charset="0"/>
            </a:endParaRPr>
          </a:p>
        </p:txBody>
      </p:sp>
      <p:sp>
        <p:nvSpPr>
          <p:cNvPr id="41" name="TextBox 40">
            <a:extLst>
              <a:ext uri="{FF2B5EF4-FFF2-40B4-BE49-F238E27FC236}">
                <a16:creationId xmlns:a16="http://schemas.microsoft.com/office/drawing/2014/main" id="{0635DA03-10AB-E12C-D02D-D1D9DDE9270D}"/>
              </a:ext>
            </a:extLst>
          </p:cNvPr>
          <p:cNvSpPr txBox="1"/>
          <p:nvPr/>
        </p:nvSpPr>
        <p:spPr>
          <a:xfrm>
            <a:off x="152400" y="304800"/>
            <a:ext cx="11201400" cy="461665"/>
          </a:xfrm>
          <a:prstGeom prst="rect">
            <a:avLst/>
          </a:prstGeom>
          <a:noFill/>
        </p:spPr>
        <p:txBody>
          <a:bodyPr wrap="square" rtlCol="0">
            <a:spAutoFit/>
          </a:bodyPr>
          <a:lstStyle/>
          <a:p>
            <a:r>
              <a:rPr lang="en-US" sz="2400" b="1">
                <a:solidFill>
                  <a:srgbClr val="FF0000"/>
                </a:solidFill>
                <a:latin typeface="Times" panose="02020603050405020304" pitchFamily="18" charset="0"/>
                <a:ea typeface="Inter" panose="020B0604020202020204" charset="0"/>
                <a:cs typeface="Times" panose="02020603050405020304" pitchFamily="18" charset="0"/>
              </a:rPr>
              <a:t>10. </a:t>
            </a:r>
            <a:r>
              <a:rPr lang="en-US" sz="2400" b="1" dirty="0">
                <a:solidFill>
                  <a:srgbClr val="FF0000"/>
                </a:solidFill>
                <a:latin typeface="Times" panose="02020603050405020304" pitchFamily="18" charset="0"/>
                <a:ea typeface="Inter" panose="020B0604020202020204" charset="0"/>
                <a:cs typeface="Times" panose="02020603050405020304" pitchFamily="18" charset="0"/>
              </a:rPr>
              <a:t>MÔ HÌNH TRIỂN </a:t>
            </a:r>
            <a:r>
              <a:rPr lang="en-US" sz="2400" b="1">
                <a:solidFill>
                  <a:srgbClr val="FF0000"/>
                </a:solidFill>
                <a:latin typeface="Times" panose="02020603050405020304" pitchFamily="18" charset="0"/>
                <a:ea typeface="Inter" panose="020B0604020202020204" charset="0"/>
                <a:cs typeface="Times" panose="02020603050405020304" pitchFamily="18" charset="0"/>
              </a:rPr>
              <a:t>KHAI TÍCH HỢP</a:t>
            </a:r>
            <a:endParaRPr lang="en-US" sz="2400" b="1" dirty="0">
              <a:solidFill>
                <a:srgbClr val="FF0000"/>
              </a:solidFill>
              <a:latin typeface="Times" panose="02020603050405020304" pitchFamily="18" charset="0"/>
              <a:ea typeface="Inter" panose="020B0604020202020204" charset="0"/>
              <a:cs typeface="Times" panose="02020603050405020304" pitchFamily="18" charset="0"/>
            </a:endParaRPr>
          </a:p>
        </p:txBody>
      </p:sp>
      <p:sp>
        <p:nvSpPr>
          <p:cNvPr id="47" name="Rounded Rectangle 21">
            <a:extLst>
              <a:ext uri="{FF2B5EF4-FFF2-40B4-BE49-F238E27FC236}">
                <a16:creationId xmlns:a16="http://schemas.microsoft.com/office/drawing/2014/main" id="{98D13F50-E5E6-7A9C-153B-F4E138AAC35F}"/>
              </a:ext>
            </a:extLst>
          </p:cNvPr>
          <p:cNvSpPr/>
          <p:nvPr/>
        </p:nvSpPr>
        <p:spPr>
          <a:xfrm>
            <a:off x="9044451" y="1665108"/>
            <a:ext cx="2193797" cy="4297252"/>
          </a:xfrm>
          <a:prstGeom prst="roundRect">
            <a:avLst>
              <a:gd name="adj" fmla="val 10972"/>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48" name="Rounded Rectangle 22">
            <a:extLst>
              <a:ext uri="{FF2B5EF4-FFF2-40B4-BE49-F238E27FC236}">
                <a16:creationId xmlns:a16="http://schemas.microsoft.com/office/drawing/2014/main" id="{7BAB8B2C-C823-42A5-9E96-64057174DD84}"/>
              </a:ext>
            </a:extLst>
          </p:cNvPr>
          <p:cNvSpPr/>
          <p:nvPr/>
        </p:nvSpPr>
        <p:spPr>
          <a:xfrm>
            <a:off x="9044451" y="1690913"/>
            <a:ext cx="2193797" cy="148372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49" name="Rounded Rectangle 23">
            <a:extLst>
              <a:ext uri="{FF2B5EF4-FFF2-40B4-BE49-F238E27FC236}">
                <a16:creationId xmlns:a16="http://schemas.microsoft.com/office/drawing/2014/main" id="{3F212CCD-E147-9E38-B8DC-6AFDB46D107E}"/>
              </a:ext>
            </a:extLst>
          </p:cNvPr>
          <p:cNvSpPr/>
          <p:nvPr/>
        </p:nvSpPr>
        <p:spPr>
          <a:xfrm>
            <a:off x="9138519" y="1790566"/>
            <a:ext cx="1981994" cy="1284421"/>
          </a:xfrm>
          <a:prstGeom prst="roundRect">
            <a:avLst>
              <a:gd name="adj" fmla="val 14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panose="02020603050405020304" pitchFamily="18" charset="0"/>
              <a:cs typeface="Times" panose="02020603050405020304" pitchFamily="18" charset="0"/>
            </a:endParaRPr>
          </a:p>
        </p:txBody>
      </p:sp>
      <p:sp>
        <p:nvSpPr>
          <p:cNvPr id="50" name="TextBox 49">
            <a:extLst>
              <a:ext uri="{FF2B5EF4-FFF2-40B4-BE49-F238E27FC236}">
                <a16:creationId xmlns:a16="http://schemas.microsoft.com/office/drawing/2014/main" id="{B60B5098-F9E6-2E1C-0BB0-98D67C865086}"/>
              </a:ext>
            </a:extLst>
          </p:cNvPr>
          <p:cNvSpPr txBox="1"/>
          <p:nvPr/>
        </p:nvSpPr>
        <p:spPr>
          <a:xfrm>
            <a:off x="9045041" y="2125001"/>
            <a:ext cx="2181046" cy="646331"/>
          </a:xfrm>
          <a:prstGeom prst="rect">
            <a:avLst/>
          </a:prstGeom>
          <a:noFill/>
        </p:spPr>
        <p:txBody>
          <a:bodyPr wrap="none" rtlCol="0" anchor="ctr" anchorCtr="0">
            <a:spAutoFit/>
          </a:bodyPr>
          <a:lstStyle/>
          <a:p>
            <a:pPr algn="ctr"/>
            <a:r>
              <a:rPr lang="en-US" b="1">
                <a:solidFill>
                  <a:schemeClr val="tx2"/>
                </a:solidFill>
                <a:latin typeface="Times" panose="02020603050405020304" pitchFamily="18" charset="0"/>
                <a:ea typeface="League Spartan" charset="0"/>
                <a:cs typeface="Times" panose="02020603050405020304" pitchFamily="18" charset="0"/>
              </a:rPr>
              <a:t>CÁC</a:t>
            </a:r>
          </a:p>
          <a:p>
            <a:pPr algn="ctr"/>
            <a:r>
              <a:rPr lang="en-US" b="1">
                <a:solidFill>
                  <a:schemeClr val="tx2"/>
                </a:solidFill>
                <a:latin typeface="Times" panose="02020603050405020304" pitchFamily="18" charset="0"/>
                <a:ea typeface="League Spartan" charset="0"/>
                <a:cs typeface="Times" panose="02020603050405020304" pitchFamily="18" charset="0"/>
              </a:rPr>
              <a:t>HỆ THỐNG KHÁC</a:t>
            </a:r>
            <a:endParaRPr lang="en-US" b="1" dirty="0">
              <a:solidFill>
                <a:schemeClr val="tx2"/>
              </a:solidFill>
              <a:latin typeface="Times" panose="02020603050405020304" pitchFamily="18" charset="0"/>
              <a:ea typeface="League Spartan" charset="0"/>
              <a:cs typeface="Times" panose="02020603050405020304" pitchFamily="18" charset="0"/>
            </a:endParaRPr>
          </a:p>
        </p:txBody>
      </p:sp>
      <p:sp>
        <p:nvSpPr>
          <p:cNvPr id="52" name="Freeform 6">
            <a:extLst>
              <a:ext uri="{FF2B5EF4-FFF2-40B4-BE49-F238E27FC236}">
                <a16:creationId xmlns:a16="http://schemas.microsoft.com/office/drawing/2014/main" id="{D7729B6C-1447-AFFB-19A4-7D03BA40425C}"/>
              </a:ext>
            </a:extLst>
          </p:cNvPr>
          <p:cNvSpPr>
            <a:spLocks noChangeArrowheads="1"/>
          </p:cNvSpPr>
          <p:nvPr/>
        </p:nvSpPr>
        <p:spPr bwMode="auto">
          <a:xfrm>
            <a:off x="9439141" y="3973630"/>
            <a:ext cx="1404415" cy="965995"/>
          </a:xfrm>
          <a:custGeom>
            <a:avLst/>
            <a:gdLst>
              <a:gd name="connsiteX0" fmla="*/ 566573 w 869590"/>
              <a:gd name="connsiteY0" fmla="*/ 133350 h 598128"/>
              <a:gd name="connsiteX1" fmla="*/ 679024 w 869590"/>
              <a:gd name="connsiteY1" fmla="*/ 179720 h 598128"/>
              <a:gd name="connsiteX2" fmla="*/ 725518 w 869590"/>
              <a:gd name="connsiteY2" fmla="*/ 291511 h 598128"/>
              <a:gd name="connsiteX3" fmla="*/ 679024 w 869590"/>
              <a:gd name="connsiteY3" fmla="*/ 403302 h 598128"/>
              <a:gd name="connsiteX4" fmla="*/ 678303 w 869590"/>
              <a:gd name="connsiteY4" fmla="*/ 404021 h 598128"/>
              <a:gd name="connsiteX5" fmla="*/ 823553 w 869590"/>
              <a:gd name="connsiteY5" fmla="*/ 571168 h 598128"/>
              <a:gd name="connsiteX6" fmla="*/ 792557 w 869590"/>
              <a:gd name="connsiteY6" fmla="*/ 598128 h 598128"/>
              <a:gd name="connsiteX7" fmla="*/ 645505 w 869590"/>
              <a:gd name="connsiteY7" fmla="*/ 428824 h 598128"/>
              <a:gd name="connsiteX8" fmla="*/ 566573 w 869590"/>
              <a:gd name="connsiteY8" fmla="*/ 449672 h 598128"/>
              <a:gd name="connsiteX9" fmla="*/ 454482 w 869590"/>
              <a:gd name="connsiteY9" fmla="*/ 403302 h 598128"/>
              <a:gd name="connsiteX10" fmla="*/ 407988 w 869590"/>
              <a:gd name="connsiteY10" fmla="*/ 291511 h 598128"/>
              <a:gd name="connsiteX11" fmla="*/ 454482 w 869590"/>
              <a:gd name="connsiteY11" fmla="*/ 179720 h 598128"/>
              <a:gd name="connsiteX12" fmla="*/ 566573 w 869590"/>
              <a:gd name="connsiteY12" fmla="*/ 133350 h 598128"/>
              <a:gd name="connsiteX13" fmla="*/ 18364 w 869590"/>
              <a:gd name="connsiteY13" fmla="*/ 0 h 598128"/>
              <a:gd name="connsiteX14" fmla="*/ 851226 w 869590"/>
              <a:gd name="connsiteY14" fmla="*/ 0 h 598128"/>
              <a:gd name="connsiteX15" fmla="*/ 869590 w 869590"/>
              <a:gd name="connsiteY15" fmla="*/ 17968 h 598128"/>
              <a:gd name="connsiteX16" fmla="*/ 869590 w 869590"/>
              <a:gd name="connsiteY16" fmla="*/ 327388 h 598128"/>
              <a:gd name="connsiteX17" fmla="*/ 851226 w 869590"/>
              <a:gd name="connsiteY17" fmla="*/ 345716 h 598128"/>
              <a:gd name="connsiteX18" fmla="*/ 734921 w 869590"/>
              <a:gd name="connsiteY18" fmla="*/ 345716 h 598128"/>
              <a:gd name="connsiteX19" fmla="*/ 743563 w 869590"/>
              <a:gd name="connsiteY19" fmla="*/ 291091 h 598128"/>
              <a:gd name="connsiteX20" fmla="*/ 691711 w 869590"/>
              <a:gd name="connsiteY20" fmla="*/ 166389 h 598128"/>
              <a:gd name="connsiteX21" fmla="*/ 566764 w 869590"/>
              <a:gd name="connsiteY21" fmla="*/ 114639 h 598128"/>
              <a:gd name="connsiteX22" fmla="*/ 441817 w 869590"/>
              <a:gd name="connsiteY22" fmla="*/ 166389 h 598128"/>
              <a:gd name="connsiteX23" fmla="*/ 389965 w 869590"/>
              <a:gd name="connsiteY23" fmla="*/ 291091 h 598128"/>
              <a:gd name="connsiteX24" fmla="*/ 398967 w 869590"/>
              <a:gd name="connsiteY24" fmla="*/ 345716 h 598128"/>
              <a:gd name="connsiteX25" fmla="*/ 18364 w 869590"/>
              <a:gd name="connsiteY25" fmla="*/ 345716 h 598128"/>
              <a:gd name="connsiteX26" fmla="*/ 0 w 869590"/>
              <a:gd name="connsiteY26" fmla="*/ 327388 h 598128"/>
              <a:gd name="connsiteX27" fmla="*/ 0 w 869590"/>
              <a:gd name="connsiteY27" fmla="*/ 17968 h 598128"/>
              <a:gd name="connsiteX28" fmla="*/ 18364 w 869590"/>
              <a:gd name="connsiteY28" fmla="*/ 0 h 59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69590" h="598128">
                <a:moveTo>
                  <a:pt x="566573" y="133350"/>
                </a:moveTo>
                <a:cubicBezTo>
                  <a:pt x="610544" y="133350"/>
                  <a:pt x="650191" y="151323"/>
                  <a:pt x="679024" y="179720"/>
                </a:cubicBezTo>
                <a:cubicBezTo>
                  <a:pt x="707858" y="208477"/>
                  <a:pt x="725518" y="248017"/>
                  <a:pt x="725518" y="291511"/>
                </a:cubicBezTo>
                <a:cubicBezTo>
                  <a:pt x="725518" y="335005"/>
                  <a:pt x="707858" y="374546"/>
                  <a:pt x="679024" y="403302"/>
                </a:cubicBezTo>
                <a:cubicBezTo>
                  <a:pt x="678664" y="403662"/>
                  <a:pt x="678303" y="403662"/>
                  <a:pt x="678303" y="404021"/>
                </a:cubicBezTo>
                <a:lnTo>
                  <a:pt x="823553" y="571168"/>
                </a:lnTo>
                <a:lnTo>
                  <a:pt x="792557" y="598128"/>
                </a:lnTo>
                <a:lnTo>
                  <a:pt x="645505" y="428824"/>
                </a:lnTo>
                <a:cubicBezTo>
                  <a:pt x="622078" y="442123"/>
                  <a:pt x="595407" y="449672"/>
                  <a:pt x="566573" y="449672"/>
                </a:cubicBezTo>
                <a:cubicBezTo>
                  <a:pt x="522962" y="449672"/>
                  <a:pt x="483316" y="431699"/>
                  <a:pt x="454482" y="403302"/>
                </a:cubicBezTo>
                <a:cubicBezTo>
                  <a:pt x="425649" y="374546"/>
                  <a:pt x="407988" y="335005"/>
                  <a:pt x="407988" y="291511"/>
                </a:cubicBezTo>
                <a:cubicBezTo>
                  <a:pt x="407988" y="248017"/>
                  <a:pt x="425649" y="208477"/>
                  <a:pt x="454482" y="179720"/>
                </a:cubicBezTo>
                <a:cubicBezTo>
                  <a:pt x="483316" y="151323"/>
                  <a:pt x="522962" y="133350"/>
                  <a:pt x="566573" y="133350"/>
                </a:cubicBezTo>
                <a:close/>
                <a:moveTo>
                  <a:pt x="18364" y="0"/>
                </a:moveTo>
                <a:lnTo>
                  <a:pt x="851226" y="0"/>
                </a:lnTo>
                <a:cubicBezTo>
                  <a:pt x="861308" y="0"/>
                  <a:pt x="869590" y="8265"/>
                  <a:pt x="869590" y="17968"/>
                </a:cubicBezTo>
                <a:lnTo>
                  <a:pt x="869590" y="327388"/>
                </a:lnTo>
                <a:cubicBezTo>
                  <a:pt x="869590" y="337450"/>
                  <a:pt x="861308" y="345716"/>
                  <a:pt x="851226" y="345716"/>
                </a:cubicBezTo>
                <a:lnTo>
                  <a:pt x="734921" y="345716"/>
                </a:lnTo>
                <a:cubicBezTo>
                  <a:pt x="740682" y="328107"/>
                  <a:pt x="743563" y="309779"/>
                  <a:pt x="743563" y="291091"/>
                </a:cubicBezTo>
                <a:cubicBezTo>
                  <a:pt x="743563" y="244373"/>
                  <a:pt x="725199" y="199451"/>
                  <a:pt x="691711" y="166389"/>
                </a:cubicBezTo>
                <a:cubicBezTo>
                  <a:pt x="658584" y="133327"/>
                  <a:pt x="613934" y="114639"/>
                  <a:pt x="566764" y="114639"/>
                </a:cubicBezTo>
                <a:cubicBezTo>
                  <a:pt x="519954" y="114639"/>
                  <a:pt x="475304" y="133327"/>
                  <a:pt x="441817" y="166389"/>
                </a:cubicBezTo>
                <a:cubicBezTo>
                  <a:pt x="408689" y="199451"/>
                  <a:pt x="389965" y="244373"/>
                  <a:pt x="389965" y="291091"/>
                </a:cubicBezTo>
                <a:cubicBezTo>
                  <a:pt x="389965" y="309779"/>
                  <a:pt x="393206" y="328107"/>
                  <a:pt x="398967" y="345716"/>
                </a:cubicBezTo>
                <a:lnTo>
                  <a:pt x="18364" y="345716"/>
                </a:lnTo>
                <a:cubicBezTo>
                  <a:pt x="8282" y="345716"/>
                  <a:pt x="0" y="337450"/>
                  <a:pt x="0" y="327388"/>
                </a:cubicBezTo>
                <a:lnTo>
                  <a:pt x="0" y="17968"/>
                </a:lnTo>
                <a:cubicBezTo>
                  <a:pt x="0" y="8265"/>
                  <a:pt x="8282" y="0"/>
                  <a:pt x="18364" y="0"/>
                </a:cubicBezTo>
                <a:close/>
              </a:path>
            </a:pathLst>
          </a:custGeom>
          <a:solidFill>
            <a:srgbClr val="C00000"/>
          </a:solidFill>
          <a:ln>
            <a:noFill/>
          </a:ln>
          <a:effectLst/>
        </p:spPr>
        <p:txBody>
          <a:bodyPr wrap="square" anchor="ctr">
            <a:noAutofit/>
          </a:bodyPr>
          <a:lstStyle/>
          <a:p>
            <a:endParaRPr lang="en-US" dirty="0">
              <a:latin typeface="Times" panose="02020603050405020304" pitchFamily="18" charset="0"/>
              <a:cs typeface="Times" panose="02020603050405020304" pitchFamily="18" charset="0"/>
            </a:endParaRPr>
          </a:p>
        </p:txBody>
      </p:sp>
      <p:sp>
        <p:nvSpPr>
          <p:cNvPr id="33" name="object 3">
            <a:extLst>
              <a:ext uri="{FF2B5EF4-FFF2-40B4-BE49-F238E27FC236}">
                <a16:creationId xmlns:a16="http://schemas.microsoft.com/office/drawing/2014/main" id="{A9D58628-F90E-17CA-6B86-5B673E0205DB}"/>
              </a:ext>
            </a:extLst>
          </p:cNvPr>
          <p:cNvSpPr/>
          <p:nvPr/>
        </p:nvSpPr>
        <p:spPr>
          <a:xfrm>
            <a:off x="171430" y="875560"/>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8"/>
          <p:cNvSpPr txBox="1"/>
          <p:nvPr/>
        </p:nvSpPr>
        <p:spPr>
          <a:xfrm>
            <a:off x="2125174" y="1094862"/>
            <a:ext cx="8447696" cy="371897"/>
          </a:xfrm>
          <a:prstGeom prst="rect">
            <a:avLst/>
          </a:prstGeom>
        </p:spPr>
        <p:txBody>
          <a:bodyPr wrap="square" lIns="0" tIns="0" rIns="0" bIns="0" rtlCol="0" anchor="t">
            <a:spAutoFit/>
          </a:bodyPr>
          <a:lstStyle/>
          <a:p>
            <a:pPr>
              <a:lnSpc>
                <a:spcPts val="2879"/>
              </a:lnSpc>
            </a:pPr>
            <a:r>
              <a:rPr lang="en-US" sz="1600" b="1">
                <a:solidFill>
                  <a:srgbClr val="000000"/>
                </a:solidFill>
                <a:latin typeface="Times" panose="02020603050405020304" pitchFamily="18" charset="0"/>
                <a:ea typeface="Arimo Bold"/>
                <a:cs typeface="Times" panose="02020603050405020304" pitchFamily="18" charset="0"/>
                <a:sym typeface="Arimo Bold"/>
              </a:rPr>
              <a:t>👉</a:t>
            </a:r>
            <a:r>
              <a:rPr lang="en-US" sz="1600">
                <a:solidFill>
                  <a:srgbClr val="151617"/>
                </a:solidFill>
                <a:latin typeface="Times" panose="02020603050405020304" pitchFamily="18" charset="0"/>
                <a:ea typeface="Arimo"/>
                <a:cs typeface="Times" panose="02020603050405020304" pitchFamily="18" charset="0"/>
                <a:sym typeface="Arimo"/>
              </a:rPr>
              <a:t> Hệ thống hợp đồng điện tử Viettel sẵn sàng bộ API kết nối với các phần mềm của doanh nghiệp.</a:t>
            </a:r>
          </a:p>
        </p:txBody>
      </p:sp>
    </p:spTree>
    <p:extLst>
      <p:ext uri="{BB962C8B-B14F-4D97-AF65-F5344CB8AC3E}">
        <p14:creationId xmlns:p14="http://schemas.microsoft.com/office/powerpoint/2010/main" val="399058654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DF1A58CE-0676-17A3-D463-D7BF727A1948}"/>
              </a:ext>
            </a:extLst>
          </p:cNvPr>
          <p:cNvSpPr>
            <a:spLocks/>
          </p:cNvSpPr>
          <p:nvPr/>
        </p:nvSpPr>
        <p:spPr bwMode="auto">
          <a:xfrm>
            <a:off x="6165486" y="893670"/>
            <a:ext cx="3429000" cy="2123084"/>
          </a:xfrm>
          <a:prstGeom prst="round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a typeface="Inter" panose="020B0604020202020204" charset="0"/>
              <a:cs typeface="Arial" panose="020B0604020202020204" pitchFamily="34" charset="0"/>
            </a:endParaRPr>
          </a:p>
        </p:txBody>
      </p:sp>
      <p:sp>
        <p:nvSpPr>
          <p:cNvPr id="17" name="TextBox 16">
            <a:extLst>
              <a:ext uri="{FF2B5EF4-FFF2-40B4-BE49-F238E27FC236}">
                <a16:creationId xmlns:a16="http://schemas.microsoft.com/office/drawing/2014/main" id="{8289E1C1-1202-4AC5-89E2-6CCC47467DBA}"/>
              </a:ext>
            </a:extLst>
          </p:cNvPr>
          <p:cNvSpPr txBox="1"/>
          <p:nvPr/>
        </p:nvSpPr>
        <p:spPr>
          <a:xfrm>
            <a:off x="177037" y="128448"/>
            <a:ext cx="5399235" cy="461665"/>
          </a:xfrm>
          <a:prstGeom prst="rect">
            <a:avLst/>
          </a:prstGeom>
        </p:spPr>
        <p:txBody>
          <a:bodyPr wrap="none" rtlCol="0">
            <a:spAutoFit/>
          </a:bodyPr>
          <a:lstStyle/>
          <a:p>
            <a:pPr defTabSz="914172">
              <a:spcAft>
                <a:spcPts val="300"/>
              </a:spcAft>
              <a:defRPr/>
            </a:pPr>
            <a:r>
              <a:rPr lang="en-US" altLang="zh-CN" sz="2400" b="1">
                <a:solidFill>
                  <a:srgbClr val="FF0000"/>
                </a:solidFill>
                <a:latin typeface="Times" panose="02020603050405020304" pitchFamily="18" charset="0"/>
                <a:cs typeface="Times" panose="02020603050405020304" pitchFamily="18" charset="0"/>
              </a:rPr>
              <a:t>11. BẢO MẬT AN TOÀN THÔNG TIN</a:t>
            </a:r>
            <a:endParaRPr lang="en-US" sz="2400" b="1">
              <a:solidFill>
                <a:srgbClr val="FF0000"/>
              </a:solidFill>
              <a:latin typeface="Times" panose="02020603050405020304" pitchFamily="18" charset="0"/>
              <a:cs typeface="Times" panose="02020603050405020304" pitchFamily="18" charset="0"/>
            </a:endParaRPr>
          </a:p>
        </p:txBody>
      </p:sp>
      <p:pic>
        <p:nvPicPr>
          <p:cNvPr id="2" name="Picture 1"/>
          <p:cNvPicPr>
            <a:picLocks noChangeAspect="1"/>
          </p:cNvPicPr>
          <p:nvPr/>
        </p:nvPicPr>
        <p:blipFill>
          <a:blip r:embed="rId2"/>
          <a:stretch>
            <a:fillRect/>
          </a:stretch>
        </p:blipFill>
        <p:spPr>
          <a:xfrm>
            <a:off x="6165486" y="359043"/>
            <a:ext cx="5285142" cy="2116205"/>
          </a:xfrm>
          <a:prstGeom prst="rect">
            <a:avLst/>
          </a:prstGeom>
          <a:ln>
            <a:solidFill>
              <a:schemeClr val="bg2">
                <a:lumMod val="60000"/>
                <a:lumOff val="40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199" y="1955212"/>
            <a:ext cx="3353081" cy="4743960"/>
          </a:xfrm>
          <a:prstGeom prst="rect">
            <a:avLst/>
          </a:prstGeom>
          <a:ln>
            <a:solidFill>
              <a:schemeClr val="bg2">
                <a:lumMod val="60000"/>
                <a:lumOff val="40000"/>
              </a:schemeClr>
            </a:solidFill>
          </a:ln>
        </p:spPr>
      </p:pic>
      <p:sp>
        <p:nvSpPr>
          <p:cNvPr id="5" name="Rectangle 4"/>
          <p:cNvSpPr/>
          <p:nvPr/>
        </p:nvSpPr>
        <p:spPr>
          <a:xfrm>
            <a:off x="2328" y="1220791"/>
            <a:ext cx="5211055" cy="65019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ea typeface="Inter" panose="020B0604020202020204" charset="0"/>
                <a:cs typeface="Arial" panose="020B0604020202020204" pitchFamily="34" charset="0"/>
              </a:rPr>
              <a:t>LƯU TRỮ BẢO MẬT </a:t>
            </a:r>
            <a:endParaRPr lang="en-US" sz="2800" dirty="0">
              <a:solidFill>
                <a:schemeClr val="bg1"/>
              </a:solidFill>
              <a:latin typeface="Arial" panose="020B0604020202020204" pitchFamily="34" charset="0"/>
              <a:ea typeface="Inter" panose="020B0604020202020204" charset="0"/>
              <a:cs typeface="Arial" panose="020B0604020202020204" pitchFamily="34" charset="0"/>
            </a:endParaRPr>
          </a:p>
        </p:txBody>
      </p:sp>
      <p:sp>
        <p:nvSpPr>
          <p:cNvPr id="10" name="object 3">
            <a:extLst>
              <a:ext uri="{FF2B5EF4-FFF2-40B4-BE49-F238E27FC236}">
                <a16:creationId xmlns:a16="http://schemas.microsoft.com/office/drawing/2014/main" id="{A9D58628-F90E-17CA-6B86-5B673E0205DB}"/>
              </a:ext>
            </a:extLst>
          </p:cNvPr>
          <p:cNvSpPr/>
          <p:nvPr/>
        </p:nvSpPr>
        <p:spPr>
          <a:xfrm>
            <a:off x="68483" y="68259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p:cNvSpPr txBox="1"/>
          <p:nvPr/>
        </p:nvSpPr>
        <p:spPr>
          <a:xfrm>
            <a:off x="4803066" y="2786298"/>
            <a:ext cx="7388934" cy="2505301"/>
          </a:xfrm>
          <a:prstGeom prst="rect">
            <a:avLst/>
          </a:prstGeom>
          <a:noFill/>
        </p:spPr>
        <p:txBody>
          <a:bodyPr wrap="square" rtlCol="0">
            <a:spAutoFit/>
          </a:bodyPr>
          <a:lstStyle/>
          <a:p>
            <a:pPr algn="just">
              <a:lnSpc>
                <a:spcPct val="140000"/>
              </a:lnSpc>
              <a:spcBef>
                <a:spcPct val="0"/>
              </a:spcBef>
              <a:buClr>
                <a:schemeClr val="accent2">
                  <a:lumMod val="50000"/>
                </a:schemeClr>
              </a:buClr>
              <a:defRPr/>
            </a:pPr>
            <a:r>
              <a:rPr lang="en-US" sz="1600" dirty="0" err="1">
                <a:latin typeface="Times New Roman" panose="02020603050405020304" pitchFamily="18" charset="0"/>
                <a:cs typeface="Times New Roman" panose="02020603050405020304" pitchFamily="18" charset="0"/>
              </a:rPr>
              <a:t>Khi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a:t>
            </a:r>
          </a:p>
          <a:p>
            <a:pPr marL="457212" indent="-457212" algn="just">
              <a:lnSpc>
                <a:spcPct val="140000"/>
              </a:lnSpc>
              <a:spcBef>
                <a:spcPct val="0"/>
              </a:spcBef>
              <a:buClr>
                <a:schemeClr val="accent2">
                  <a:lumMod val="50000"/>
                </a:schemeClr>
              </a:buClr>
              <a:buFont typeface="Wingdings" panose="05000000000000000000" pitchFamily="2" charset="2"/>
              <a:buChar char="Ø"/>
              <a:defRPr/>
            </a:pPr>
            <a:r>
              <a:rPr lang="en-US" sz="1600" b="1">
                <a:latin typeface="Times New Roman" panose="02020603050405020304" pitchFamily="18" charset="0"/>
                <a:cs typeface="Times New Roman" panose="02020603050405020304" pitchFamily="18" charset="0"/>
              </a:rPr>
              <a:t>Mã </a:t>
            </a:r>
            <a:r>
              <a:rPr lang="en-US" sz="1600" b="1" dirty="0" err="1">
                <a:latin typeface="Times New Roman" panose="02020603050405020304" pitchFamily="18" charset="0"/>
                <a:cs typeface="Times New Roman" panose="02020603050405020304" pitchFamily="18" charset="0"/>
              </a:rPr>
              <a:t>hóa</a:t>
            </a:r>
            <a:r>
              <a:rPr lang="en-US" sz="1600" b="1" dirty="0">
                <a:latin typeface="Times New Roman" panose="02020603050405020304" pitchFamily="18" charset="0"/>
                <a:cs typeface="Times New Roman" panose="02020603050405020304" pitchFamily="18" charset="0"/>
              </a:rPr>
              <a:t> file </a:t>
            </a:r>
            <a:r>
              <a:rPr lang="en-US" sz="1600" b="1" dirty="0" err="1">
                <a:latin typeface="Times New Roman" panose="02020603050405020304" pitchFamily="18" charset="0"/>
                <a:cs typeface="Times New Roman" panose="02020603050405020304" pitchFamily="18" charset="0"/>
              </a:rPr>
              <a:t>Hợp</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đồng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đã</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ký</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Database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Viettel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Viettel hay </a:t>
            </a:r>
            <a:r>
              <a:rPr lang="en-US" sz="1600" dirty="0" err="1">
                <a:latin typeface="Times New Roman" panose="02020603050405020304" pitchFamily="18" charset="0"/>
                <a:cs typeface="Times New Roman" panose="02020603050405020304" pitchFamily="18" charset="0"/>
              </a:rPr>
              <a:t>bất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cứ</a:t>
            </a:r>
            <a:r>
              <a:rPr lang="en-US" sz="1600" dirty="0">
                <a:latin typeface="Times New Roman" panose="02020603050405020304" pitchFamily="18" charset="0"/>
                <a:cs typeface="Times New Roman" panose="02020603050405020304" pitchFamily="18" charset="0"/>
              </a:rPr>
              <a:t> ai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ngoài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khởi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đồng</a:t>
            </a:r>
            <a:r>
              <a:rPr lang="en-US" sz="1600">
                <a:latin typeface="Times New Roman" panose="02020603050405020304" pitchFamily="18" charset="0"/>
                <a:cs typeface="Times New Roman" panose="02020603050405020304" pitchFamily="18" charset="0"/>
              </a:rPr>
              <a:t>.</a:t>
            </a:r>
          </a:p>
          <a:p>
            <a:pPr marL="457212" indent="-457212" algn="just">
              <a:lnSpc>
                <a:spcPct val="140000"/>
              </a:lnSpc>
              <a:spcBef>
                <a:spcPct val="0"/>
              </a:spcBef>
              <a:buClr>
                <a:schemeClr val="accent2">
                  <a:lumMod val="50000"/>
                </a:schemeClr>
              </a:buClr>
              <a:buFont typeface="Wingdings" panose="05000000000000000000" pitchFamily="2" charset="2"/>
              <a:buChar char="Ø"/>
              <a:defRPr/>
            </a:pPr>
            <a:r>
              <a:rPr lang="en-US" sz="1600">
                <a:latin typeface="Times New Roman" panose="02020603050405020304" pitchFamily="18" charset="0"/>
                <a:cs typeface="Times New Roman" panose="02020603050405020304" pitchFamily="18" charset="0"/>
              </a:rPr>
              <a:t>Từ 01/07/2026: Thực hiện truyền dữ liệu lên Nền tảng Hợp đồng lao động điện tử theo đúng yêu cầu </a:t>
            </a:r>
            <a:r>
              <a:rPr lang="en-US" sz="1600" b="1">
                <a:solidFill>
                  <a:srgbClr val="FF0000"/>
                </a:solidFill>
                <a:latin typeface="Times" panose="02020603050405020304" pitchFamily="18" charset="0"/>
                <a:ea typeface="Open Sans" panose="020B0606030504020204" pitchFamily="34" charset="0"/>
                <a:cs typeface="Times" panose="02020603050405020304" pitchFamily="18" charset="0"/>
              </a:rPr>
              <a:t>NGHỊ ĐỊNH 337/2025/NĐ-CP </a:t>
            </a:r>
          </a:p>
          <a:p>
            <a:pPr marL="457212" indent="-457212" algn="just">
              <a:lnSpc>
                <a:spcPct val="140000"/>
              </a:lnSpc>
              <a:spcBef>
                <a:spcPct val="0"/>
              </a:spcBef>
              <a:buClr>
                <a:schemeClr val="accent2">
                  <a:lumMod val="50000"/>
                </a:schemeClr>
              </a:buClr>
              <a:buFont typeface="Wingdings" panose="05000000000000000000" pitchFamily="2" charset="2"/>
              <a:buChar char="Ø"/>
              <a:defRPr/>
            </a:pPr>
            <a:endParaRPr lang="en-US" sz="16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364" y="4909382"/>
            <a:ext cx="4872348" cy="1818745"/>
          </a:xfrm>
          <a:prstGeom prst="rect">
            <a:avLst/>
          </a:prstGeom>
        </p:spPr>
      </p:pic>
    </p:spTree>
    <p:extLst>
      <p:ext uri="{BB962C8B-B14F-4D97-AF65-F5344CB8AC3E}">
        <p14:creationId xmlns:p14="http://schemas.microsoft.com/office/powerpoint/2010/main" val="3923354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9C6CE-74AF-2348-7A21-597CD7A05463}"/>
            </a:ext>
          </a:extLst>
        </p:cNvPr>
        <p:cNvGrpSpPr/>
        <p:nvPr/>
      </p:nvGrpSpPr>
      <p:grpSpPr>
        <a:xfrm>
          <a:off x="0" y="0"/>
          <a:ext cx="0" cy="0"/>
          <a:chOff x="0" y="0"/>
          <a:chExt cx="0" cy="0"/>
        </a:xfrm>
      </p:grpSpPr>
      <p:sp>
        <p:nvSpPr>
          <p:cNvPr id="104" name="文本框 13">
            <a:extLst>
              <a:ext uri="{FF2B5EF4-FFF2-40B4-BE49-F238E27FC236}">
                <a16:creationId xmlns:a16="http://schemas.microsoft.com/office/drawing/2014/main" id="{2FF80159-36D5-ECA9-243A-322B22074DAA}"/>
              </a:ext>
            </a:extLst>
          </p:cNvPr>
          <p:cNvSpPr txBox="1"/>
          <p:nvPr/>
        </p:nvSpPr>
        <p:spPr>
          <a:xfrm>
            <a:off x="1588" y="50754"/>
            <a:ext cx="12032673" cy="461665"/>
          </a:xfrm>
          <a:prstGeom prst="rect">
            <a:avLst/>
          </a:prstGeom>
          <a:noFill/>
        </p:spPr>
        <p:txBody>
          <a:bodyPr wrap="square" rtlCol="0">
            <a:spAutoFit/>
            <a:scene3d>
              <a:camera prst="orthographicFront"/>
              <a:lightRig rig="threePt" dir="t"/>
            </a:scene3d>
            <a:sp3d contourW="12700"/>
          </a:bodyPr>
          <a:lstStyle/>
          <a:p>
            <a:pPr defTabSz="914172">
              <a:spcAft>
                <a:spcPts val="300"/>
              </a:spcAft>
              <a:defRPr/>
            </a:pPr>
            <a:r>
              <a:rPr lang="en-US" altLang="zh-CN" sz="2400" b="1" dirty="0">
                <a:solidFill>
                  <a:prstClr val="white"/>
                </a:solidFill>
                <a:latin typeface="Satabun"/>
                <a:ea typeface="+mj-ea"/>
                <a:cs typeface="Times New Roman" panose="02020603050405020304" pitchFamily="18" charset="0"/>
              </a:rPr>
              <a:t>MÔ HÌNH TRIỂN </a:t>
            </a:r>
            <a:r>
              <a:rPr lang="en-US" altLang="zh-CN" sz="2400" b="1">
                <a:solidFill>
                  <a:prstClr val="white"/>
                </a:solidFill>
                <a:latin typeface="Satabun"/>
                <a:ea typeface="+mj-ea"/>
                <a:cs typeface="Times New Roman" panose="02020603050405020304" pitchFamily="18" charset="0"/>
              </a:rPr>
              <a:t>KHAI (Kết nối phần mềm)</a:t>
            </a:r>
            <a:endParaRPr lang="vi-VN" altLang="zh-CN" sz="2400" b="1" dirty="0">
              <a:solidFill>
                <a:prstClr val="white"/>
              </a:solidFill>
              <a:latin typeface="Satabun"/>
              <a:ea typeface="+mj-ea"/>
              <a:cs typeface="Times New Roman" panose="02020603050405020304" pitchFamily="18" charset="0"/>
            </a:endParaRPr>
          </a:p>
        </p:txBody>
      </p:sp>
      <p:sp>
        <p:nvSpPr>
          <p:cNvPr id="96" name="文本框 13">
            <a:extLst>
              <a:ext uri="{FF2B5EF4-FFF2-40B4-BE49-F238E27FC236}">
                <a16:creationId xmlns:a16="http://schemas.microsoft.com/office/drawing/2014/main" id="{B8BE53E8-C3E5-8560-60B8-19AA9DCC8782}"/>
              </a:ext>
            </a:extLst>
          </p:cNvPr>
          <p:cNvSpPr txBox="1"/>
          <p:nvPr/>
        </p:nvSpPr>
        <p:spPr>
          <a:xfrm>
            <a:off x="0" y="51241"/>
            <a:ext cx="11835245" cy="461665"/>
          </a:xfrm>
          <a:prstGeom prst="rect">
            <a:avLst/>
          </a:prstGeom>
          <a:noFill/>
        </p:spPr>
        <p:txBody>
          <a:bodyPr wrap="square" rtlCol="0">
            <a:spAutoFit/>
            <a:scene3d>
              <a:camera prst="orthographicFront"/>
              <a:lightRig rig="threePt" dir="t"/>
            </a:scene3d>
            <a:sp3d contourW="12700"/>
          </a:bodyPr>
          <a:lstStyle/>
          <a:p>
            <a:pPr defTabSz="914172">
              <a:spcAft>
                <a:spcPts val="300"/>
              </a:spcAft>
              <a:defRPr/>
            </a:pPr>
            <a:r>
              <a:rPr lang="en-US" altLang="zh-CN" sz="2400" b="1">
                <a:solidFill>
                  <a:srgbClr val="FF0000"/>
                </a:solidFill>
                <a:latin typeface="Times" panose="02020603050405020304" pitchFamily="18" charset="0"/>
                <a:ea typeface="微软雅黑"/>
                <a:cs typeface="Times" panose="02020603050405020304" pitchFamily="18" charset="0"/>
              </a:rPr>
              <a:t>12. </a:t>
            </a:r>
            <a:r>
              <a:rPr lang="en-US" altLang="zh-CN" sz="2400" b="1">
                <a:solidFill>
                  <a:srgbClr val="FF0000"/>
                </a:solidFill>
                <a:latin typeface="Times" panose="02020603050405020304" pitchFamily="18" charset="0"/>
                <a:cs typeface="Times" panose="02020603050405020304" pitchFamily="18" charset="0"/>
              </a:rPr>
              <a:t>KHÁCH HÀNG TIÊU BIỂU</a:t>
            </a:r>
            <a:endParaRPr lang="en-US" sz="2400" b="1">
              <a:solidFill>
                <a:srgbClr val="FF0000"/>
              </a:solidFill>
              <a:latin typeface="Times" panose="02020603050405020304" pitchFamily="18" charset="0"/>
              <a:cs typeface="Times" panose="02020603050405020304" pitchFamily="18" charset="0"/>
            </a:endParaRPr>
          </a:p>
        </p:txBody>
      </p:sp>
      <p:sp>
        <p:nvSpPr>
          <p:cNvPr id="97" name="object 3">
            <a:extLst>
              <a:ext uri="{FF2B5EF4-FFF2-40B4-BE49-F238E27FC236}">
                <a16:creationId xmlns:a16="http://schemas.microsoft.com/office/drawing/2014/main" id="{A9D58628-F90E-17CA-6B86-5B673E0205DB}"/>
              </a:ext>
            </a:extLst>
          </p:cNvPr>
          <p:cNvSpPr/>
          <p:nvPr/>
        </p:nvSpPr>
        <p:spPr>
          <a:xfrm>
            <a:off x="68180" y="636016"/>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5" name="Diagram 94"/>
          <p:cNvGraphicFramePr/>
          <p:nvPr>
            <p:extLst>
              <p:ext uri="{D42A27DB-BD31-4B8C-83A1-F6EECF244321}">
                <p14:modId xmlns:p14="http://schemas.microsoft.com/office/powerpoint/2010/main" val="119143217"/>
              </p:ext>
            </p:extLst>
          </p:nvPr>
        </p:nvGraphicFramePr>
        <p:xfrm>
          <a:off x="1190625" y="759613"/>
          <a:ext cx="9791700" cy="6098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2945" y="4916247"/>
            <a:ext cx="3291661" cy="18433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2945" y="2745645"/>
            <a:ext cx="2456710" cy="1062166"/>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5210" y="2029989"/>
            <a:ext cx="3336154" cy="2335308"/>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5276" y="319018"/>
            <a:ext cx="3586579" cy="2017451"/>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5405" y="5347011"/>
            <a:ext cx="3123487" cy="1063314"/>
          </a:xfrm>
          <a:prstGeom prst="rect">
            <a:avLst/>
          </a:prstGeom>
        </p:spPr>
      </p:pic>
    </p:spTree>
    <p:extLst>
      <p:ext uri="{BB962C8B-B14F-4D97-AF65-F5344CB8AC3E}">
        <p14:creationId xmlns:p14="http://schemas.microsoft.com/office/powerpoint/2010/main" val="17778459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5D366103-6BE6-1A4D-9456-7CF87D6C5240}"/>
              </a:ext>
            </a:extLst>
          </p:cNvPr>
          <p:cNvSpPr/>
          <p:nvPr/>
        </p:nvSpPr>
        <p:spPr>
          <a:xfrm rot="2700000">
            <a:off x="8809967" y="1962592"/>
            <a:ext cx="3461086" cy="3461086"/>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D14D8AD8-5236-C449-A88D-FDA7C645F2E2}"/>
              </a:ext>
            </a:extLst>
          </p:cNvPr>
          <p:cNvSpPr txBox="1"/>
          <p:nvPr/>
        </p:nvSpPr>
        <p:spPr>
          <a:xfrm>
            <a:off x="3497754" y="2499285"/>
            <a:ext cx="7351156" cy="861774"/>
          </a:xfrm>
          <a:prstGeom prst="rect">
            <a:avLst/>
          </a:prstGeom>
          <a:noFill/>
        </p:spPr>
        <p:txBody>
          <a:bodyPr wrap="square" rtlCol="0">
            <a:spAutoFit/>
          </a:bodyPr>
          <a:lstStyle/>
          <a:p>
            <a:r>
              <a:rPr lang="en-US" sz="5000" b="1" spc="300" dirty="0" err="1">
                <a:latin typeface="Inter" panose="020B0502030000000004" pitchFamily="34" charset="0"/>
                <a:ea typeface="Inter" panose="020B0502030000000004" pitchFamily="34" charset="0"/>
              </a:rPr>
              <a:t>Trân</a:t>
            </a:r>
            <a:r>
              <a:rPr lang="en-US" sz="5000" b="1" spc="300" dirty="0">
                <a:latin typeface="Inter" panose="020B0502030000000004" pitchFamily="34" charset="0"/>
                <a:ea typeface="Inter" panose="020B0502030000000004" pitchFamily="34" charset="0"/>
              </a:rPr>
              <a:t> </a:t>
            </a:r>
            <a:r>
              <a:rPr lang="en-US" sz="5000" b="1" spc="300" dirty="0" err="1">
                <a:latin typeface="Inter" panose="020B0502030000000004" pitchFamily="34" charset="0"/>
                <a:ea typeface="Inter" panose="020B0502030000000004" pitchFamily="34" charset="0"/>
              </a:rPr>
              <a:t>trọng</a:t>
            </a:r>
            <a:r>
              <a:rPr lang="en-US" sz="5000" b="1" spc="300" dirty="0">
                <a:latin typeface="Inter" panose="020B0502030000000004" pitchFamily="34" charset="0"/>
                <a:ea typeface="Inter" panose="020B0502030000000004" pitchFamily="34" charset="0"/>
              </a:rPr>
              <a:t> </a:t>
            </a:r>
            <a:r>
              <a:rPr lang="en-US" sz="5000" b="1" spc="300" dirty="0" err="1">
                <a:latin typeface="Inter" panose="020B0502030000000004" pitchFamily="34" charset="0"/>
                <a:ea typeface="Inter" panose="020B0502030000000004" pitchFamily="34" charset="0"/>
              </a:rPr>
              <a:t>cảm</a:t>
            </a:r>
            <a:r>
              <a:rPr lang="en-US" sz="5000" b="1" spc="300" dirty="0">
                <a:latin typeface="Inter" panose="020B0502030000000004" pitchFamily="34" charset="0"/>
                <a:ea typeface="Inter" panose="020B0502030000000004" pitchFamily="34" charset="0"/>
              </a:rPr>
              <a:t> </a:t>
            </a:r>
            <a:r>
              <a:rPr lang="en-US" sz="5000" b="1" spc="300" dirty="0" err="1">
                <a:latin typeface="Inter" panose="020B0502030000000004" pitchFamily="34" charset="0"/>
                <a:ea typeface="Inter" panose="020B0502030000000004" pitchFamily="34" charset="0"/>
              </a:rPr>
              <a:t>ơn</a:t>
            </a:r>
            <a:r>
              <a:rPr lang="en-US" sz="5000" b="1" spc="300" dirty="0">
                <a:latin typeface="Inter" panose="020B0502030000000004" pitchFamily="34" charset="0"/>
                <a:ea typeface="Inter" panose="020B0502030000000004" pitchFamily="34" charset="0"/>
              </a:rPr>
              <a:t>!</a:t>
            </a:r>
            <a:endParaRPr lang="en-VN" sz="5000" b="1" spc="300" dirty="0">
              <a:latin typeface="Inter" panose="020B0502030000000004" pitchFamily="34" charset="0"/>
              <a:ea typeface="Inter" panose="020B0502030000000004" pitchFamily="34" charset="0"/>
            </a:endParaRPr>
          </a:p>
        </p:txBody>
      </p:sp>
      <p:pic>
        <p:nvPicPr>
          <p:cNvPr id="6" name="Picture 5">
            <a:extLst>
              <a:ext uri="{FF2B5EF4-FFF2-40B4-BE49-F238E27FC236}">
                <a16:creationId xmlns:a16="http://schemas.microsoft.com/office/drawing/2014/main" id="{137DB8BD-6D7D-894F-BA53-CF80F93787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42901" y="-6959315"/>
            <a:ext cx="9177867" cy="9177867"/>
          </a:xfrm>
          <a:prstGeom prst="rect">
            <a:avLst/>
          </a:prstGeom>
        </p:spPr>
      </p:pic>
      <p:sp>
        <p:nvSpPr>
          <p:cNvPr id="13" name="Rounded Rectangle 12">
            <a:extLst>
              <a:ext uri="{FF2B5EF4-FFF2-40B4-BE49-F238E27FC236}">
                <a16:creationId xmlns:a16="http://schemas.microsoft.com/office/drawing/2014/main" id="{09F14915-39B6-8243-B153-7E4A3A4EF5EF}"/>
              </a:ext>
            </a:extLst>
          </p:cNvPr>
          <p:cNvSpPr/>
          <p:nvPr/>
        </p:nvSpPr>
        <p:spPr>
          <a:xfrm rot="2700000">
            <a:off x="7536789" y="5177879"/>
            <a:ext cx="4847397" cy="4847397"/>
          </a:xfrm>
          <a:prstGeom prst="roundRect">
            <a:avLst/>
          </a:prstGeom>
          <a:noFill/>
          <a:ln w="50800">
            <a:solidFill>
              <a:srgbClr val="EE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4650A18B-A9C9-5343-86C3-8635D38274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53275" y="-3981204"/>
            <a:ext cx="9177867" cy="9177867"/>
          </a:xfrm>
          <a:prstGeom prst="rect">
            <a:avLst/>
          </a:prstGeom>
        </p:spPr>
      </p:pic>
      <p:pic>
        <p:nvPicPr>
          <p:cNvPr id="16" name="Picture 15">
            <a:extLst>
              <a:ext uri="{FF2B5EF4-FFF2-40B4-BE49-F238E27FC236}">
                <a16:creationId xmlns:a16="http://schemas.microsoft.com/office/drawing/2014/main" id="{63068887-D1FA-5241-9C78-89B12E985A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49396" y="1245777"/>
            <a:ext cx="9177867" cy="9177867"/>
          </a:xfrm>
          <a:prstGeom prst="rect">
            <a:avLst/>
          </a:prstGeom>
        </p:spPr>
      </p:pic>
      <p:pic>
        <p:nvPicPr>
          <p:cNvPr id="17" name="Picture 16">
            <a:extLst>
              <a:ext uri="{FF2B5EF4-FFF2-40B4-BE49-F238E27FC236}">
                <a16:creationId xmlns:a16="http://schemas.microsoft.com/office/drawing/2014/main" id="{DB72240D-FCEC-7C4B-8F58-8AC48DE379E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3968" y="4468798"/>
            <a:ext cx="9177867" cy="9177867"/>
          </a:xfrm>
          <a:prstGeom prst="rect">
            <a:avLst/>
          </a:prstGeom>
        </p:spPr>
      </p:pic>
    </p:spTree>
    <p:extLst>
      <p:ext uri="{BB962C8B-B14F-4D97-AF65-F5344CB8AC3E}">
        <p14:creationId xmlns:p14="http://schemas.microsoft.com/office/powerpoint/2010/main" val="3502779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3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anim calcmode="lin" valueType="num">
                                      <p:cBhvr>
                                        <p:cTn id="8" dur="300" fill="hold"/>
                                        <p:tgtEl>
                                          <p:spTgt spid="14"/>
                                        </p:tgtEl>
                                        <p:attrNameLst>
                                          <p:attrName>ppt_x</p:attrName>
                                        </p:attrNameLst>
                                      </p:cBhvr>
                                      <p:tavLst>
                                        <p:tav tm="0">
                                          <p:val>
                                            <p:strVal val="#ppt_x"/>
                                          </p:val>
                                        </p:tav>
                                        <p:tav tm="100000">
                                          <p:val>
                                            <p:strVal val="#ppt_x"/>
                                          </p:val>
                                        </p:tav>
                                      </p:tavLst>
                                    </p:anim>
                                    <p:anim calcmode="lin" valueType="num">
                                      <p:cBhvr>
                                        <p:cTn id="9" dur="3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
                                        <p:tgtEl>
                                          <p:spTgt spid="6"/>
                                        </p:tgtEl>
                                      </p:cBhvr>
                                    </p:animEffect>
                                    <p:anim calcmode="lin" valueType="num">
                                      <p:cBhvr>
                                        <p:cTn id="18" dur="300" fill="hold"/>
                                        <p:tgtEl>
                                          <p:spTgt spid="6"/>
                                        </p:tgtEl>
                                        <p:attrNameLst>
                                          <p:attrName>ppt_x</p:attrName>
                                        </p:attrNameLst>
                                      </p:cBhvr>
                                      <p:tavLst>
                                        <p:tav tm="0">
                                          <p:val>
                                            <p:strVal val="#ppt_x"/>
                                          </p:val>
                                        </p:tav>
                                        <p:tav tm="100000">
                                          <p:val>
                                            <p:strVal val="#ppt_x"/>
                                          </p:val>
                                        </p:tav>
                                      </p:tavLst>
                                    </p:anim>
                                    <p:anim calcmode="lin" valueType="num">
                                      <p:cBhvr>
                                        <p:cTn id="19" dur="3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anim calcmode="lin" valueType="num">
                                      <p:cBhvr>
                                        <p:cTn id="23" dur="300" fill="hold"/>
                                        <p:tgtEl>
                                          <p:spTgt spid="13"/>
                                        </p:tgtEl>
                                        <p:attrNameLst>
                                          <p:attrName>ppt_x</p:attrName>
                                        </p:attrNameLst>
                                      </p:cBhvr>
                                      <p:tavLst>
                                        <p:tav tm="0">
                                          <p:val>
                                            <p:strVal val="#ppt_x"/>
                                          </p:val>
                                        </p:tav>
                                        <p:tav tm="100000">
                                          <p:val>
                                            <p:strVal val="#ppt_x"/>
                                          </p:val>
                                        </p:tav>
                                      </p:tavLst>
                                    </p:anim>
                                    <p:anim calcmode="lin" valueType="num">
                                      <p:cBhvr>
                                        <p:cTn id="24" dur="300" fill="hold"/>
                                        <p:tgtEl>
                                          <p:spTgt spid="1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300"/>
                                        <p:tgtEl>
                                          <p:spTgt spid="15"/>
                                        </p:tgtEl>
                                      </p:cBhvr>
                                    </p:animEffect>
                                    <p:anim calcmode="lin" valueType="num">
                                      <p:cBhvr>
                                        <p:cTn id="28" dur="300" fill="hold"/>
                                        <p:tgtEl>
                                          <p:spTgt spid="15"/>
                                        </p:tgtEl>
                                        <p:attrNameLst>
                                          <p:attrName>ppt_x</p:attrName>
                                        </p:attrNameLst>
                                      </p:cBhvr>
                                      <p:tavLst>
                                        <p:tav tm="0">
                                          <p:val>
                                            <p:strVal val="#ppt_x"/>
                                          </p:val>
                                        </p:tav>
                                        <p:tav tm="100000">
                                          <p:val>
                                            <p:strVal val="#ppt_x"/>
                                          </p:val>
                                        </p:tav>
                                      </p:tavLst>
                                    </p:anim>
                                    <p:anim calcmode="lin" valueType="num">
                                      <p:cBhvr>
                                        <p:cTn id="29" dur="3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anim calcmode="lin" valueType="num">
                                      <p:cBhvr>
                                        <p:cTn id="38" dur="300" fill="hold"/>
                                        <p:tgtEl>
                                          <p:spTgt spid="17"/>
                                        </p:tgtEl>
                                        <p:attrNameLst>
                                          <p:attrName>ppt_x</p:attrName>
                                        </p:attrNameLst>
                                      </p:cBhvr>
                                      <p:tavLst>
                                        <p:tav tm="0">
                                          <p:val>
                                            <p:strVal val="#ppt_x"/>
                                          </p:val>
                                        </p:tav>
                                        <p:tav tm="100000">
                                          <p:val>
                                            <p:strVal val="#ppt_x"/>
                                          </p:val>
                                        </p:tav>
                                      </p:tavLst>
                                    </p:anim>
                                    <p:anim calcmode="lin" valueType="num">
                                      <p:cBhvr>
                                        <p:cTn id="39" dur="3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620C-2F4D-7553-7E11-09C92D4F4CAF}"/>
            </a:ext>
          </a:extLst>
        </p:cNvPr>
        <p:cNvGrpSpPr/>
        <p:nvPr/>
      </p:nvGrpSpPr>
      <p:grpSpPr>
        <a:xfrm>
          <a:off x="0" y="0"/>
          <a:ext cx="0" cy="0"/>
          <a:chOff x="0" y="0"/>
          <a:chExt cx="0" cy="0"/>
        </a:xfrm>
      </p:grpSpPr>
      <p:sp>
        <p:nvSpPr>
          <p:cNvPr id="61" name="文本框 13">
            <a:extLst>
              <a:ext uri="{FF2B5EF4-FFF2-40B4-BE49-F238E27FC236}">
                <a16:creationId xmlns:a16="http://schemas.microsoft.com/office/drawing/2014/main" id="{B8BE53E8-C3E5-8560-60B8-19AA9DCC8782}"/>
              </a:ext>
            </a:extLst>
          </p:cNvPr>
          <p:cNvSpPr txBox="1"/>
          <p:nvPr/>
        </p:nvSpPr>
        <p:spPr>
          <a:xfrm>
            <a:off x="840" y="113728"/>
            <a:ext cx="12079427" cy="461665"/>
          </a:xfrm>
          <a:prstGeom prst="rect">
            <a:avLst/>
          </a:prstGeom>
          <a:noFill/>
        </p:spPr>
        <p:txBody>
          <a:bodyPr wrap="square" rtlCol="0">
            <a:spAutoFit/>
            <a:scene3d>
              <a:camera prst="orthographicFront"/>
              <a:lightRig rig="threePt" dir="t"/>
            </a:scene3d>
            <a:sp3d contourW="12700"/>
          </a:bodyPr>
          <a:lstStyle/>
          <a:p>
            <a:pPr defTabSz="914172">
              <a:spcAft>
                <a:spcPts val="300"/>
              </a:spcAft>
              <a:defRPr/>
            </a:pPr>
            <a:r>
              <a:rPr lang="en-US" altLang="zh-CN" sz="2400" b="1">
                <a:solidFill>
                  <a:srgbClr val="FF0000"/>
                </a:solidFill>
                <a:latin typeface="Times" panose="02020603050405020304" pitchFamily="18" charset="0"/>
                <a:ea typeface="微软雅黑"/>
                <a:cs typeface="Times" panose="02020603050405020304" pitchFamily="18" charset="0"/>
              </a:rPr>
              <a:t>1. </a:t>
            </a:r>
            <a:r>
              <a:rPr lang="en-US" sz="2400" b="1">
                <a:solidFill>
                  <a:srgbClr val="FF0000"/>
                </a:solidFill>
                <a:latin typeface="Times" panose="02020603050405020304" pitchFamily="18" charset="0"/>
                <a:cs typeface="Times" panose="02020603050405020304" pitchFamily="18" charset="0"/>
              </a:rPr>
              <a:t>HIỆN TRẠNG QUẢN LÝ HỢP ĐỒNG LAO ĐỘNG TẠI DOANH NGHIỆP</a:t>
            </a:r>
            <a:endParaRPr lang="vi-VN" altLang="zh-CN" sz="2400" b="1" dirty="0">
              <a:solidFill>
                <a:srgbClr val="FF0000"/>
              </a:solidFill>
              <a:latin typeface="Times" panose="02020603050405020304" pitchFamily="18" charset="0"/>
              <a:ea typeface="微软雅黑"/>
              <a:cs typeface="Times" panose="02020603050405020304" pitchFamily="18" charset="0"/>
            </a:endParaRPr>
          </a:p>
        </p:txBody>
      </p:sp>
      <p:sp>
        <p:nvSpPr>
          <p:cNvPr id="4" name="Flowchart: Alternate Process 3">
            <a:extLst>
              <a:ext uri="{FF2B5EF4-FFF2-40B4-BE49-F238E27FC236}">
                <a16:creationId xmlns:a16="http://schemas.microsoft.com/office/drawing/2014/main" id="{A3B561C4-F113-B807-071F-0CA691E31B97}"/>
              </a:ext>
            </a:extLst>
          </p:cNvPr>
          <p:cNvSpPr/>
          <p:nvPr/>
        </p:nvSpPr>
        <p:spPr>
          <a:xfrm>
            <a:off x="371046" y="831782"/>
            <a:ext cx="5230764" cy="4380298"/>
          </a:xfrm>
          <a:prstGeom prst="flowChartAlternateProcess">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5" name="Rectangle 4">
            <a:extLst>
              <a:ext uri="{FF2B5EF4-FFF2-40B4-BE49-F238E27FC236}">
                <a16:creationId xmlns:a16="http://schemas.microsoft.com/office/drawing/2014/main" id="{7F837A9F-6F46-34F1-D92F-3ED833030323}"/>
              </a:ext>
            </a:extLst>
          </p:cNvPr>
          <p:cNvSpPr/>
          <p:nvPr/>
        </p:nvSpPr>
        <p:spPr>
          <a:xfrm>
            <a:off x="601865" y="1005186"/>
            <a:ext cx="4811696" cy="4001095"/>
          </a:xfrm>
          <a:prstGeom prst="rect">
            <a:avLst/>
          </a:prstGeom>
        </p:spPr>
        <p:txBody>
          <a:bodyPr wrap="square">
            <a:spAutoFit/>
          </a:bodyPr>
          <a:lstStyle/>
          <a:p>
            <a:pPr algn="ctr">
              <a:spcBef>
                <a:spcPts val="300"/>
              </a:spcBef>
              <a:spcAft>
                <a:spcPts val="300"/>
              </a:spcAft>
            </a:pPr>
            <a:r>
              <a:rPr lang="vi-VN" sz="1400" b="1">
                <a:latin typeface="Times" panose="02020603050405020304" pitchFamily="18" charset="0"/>
                <a:cs typeface="Times" panose="02020603050405020304" pitchFamily="18" charset="0"/>
              </a:rPr>
              <a:t>CÁCH THỨC KÝ VÀ QUẢN LÝ HỢP ĐỒNG</a:t>
            </a:r>
          </a:p>
          <a:p>
            <a:pPr algn="just">
              <a:spcBef>
                <a:spcPts val="300"/>
              </a:spcBef>
              <a:spcAft>
                <a:spcPts val="300"/>
              </a:spcAft>
            </a:pPr>
            <a:r>
              <a:rPr lang="vi-VN" sz="1400" b="1">
                <a:latin typeface="Times" panose="02020603050405020304" pitchFamily="18" charset="0"/>
                <a:cs typeface="Times" panose="02020603050405020304" pitchFamily="18" charset="0"/>
              </a:rPr>
              <a:t>1</a:t>
            </a:r>
            <a:r>
              <a:rPr lang="vi-VN" sz="1200" b="1">
                <a:latin typeface="Times" panose="02020603050405020304" pitchFamily="18" charset="0"/>
                <a:cs typeface="Times" panose="02020603050405020304" pitchFamily="18" charset="0"/>
              </a:rPr>
              <a:t>. </a:t>
            </a:r>
            <a:r>
              <a:rPr lang="en-US" sz="1200" b="1">
                <a:latin typeface="Times" panose="02020603050405020304" pitchFamily="18" charset="0"/>
                <a:cs typeface="Times" panose="02020603050405020304" pitchFamily="18" charset="0"/>
              </a:rPr>
              <a:t>Cách thức thu thập thông tin</a:t>
            </a:r>
            <a:endParaRPr lang="vi-VN" sz="1200" b="1">
              <a:latin typeface="Times" panose="02020603050405020304" pitchFamily="18" charset="0"/>
              <a:cs typeface="Times" panose="02020603050405020304" pitchFamily="18" charset="0"/>
            </a:endParaRP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Thu thập thông tin thủ công…</a:t>
            </a:r>
          </a:p>
          <a:p>
            <a:pPr algn="just">
              <a:spcBef>
                <a:spcPts val="300"/>
              </a:spcBef>
              <a:spcAft>
                <a:spcPts val="300"/>
              </a:spcAft>
            </a:pPr>
            <a:r>
              <a:rPr lang="en-US" sz="1200" b="1">
                <a:latin typeface="Times" panose="02020603050405020304" pitchFamily="18" charset="0"/>
                <a:cs typeface="Times" panose="02020603050405020304" pitchFamily="18" charset="0"/>
              </a:rPr>
              <a:t>2. Cách thức trình ký hợp đồng</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In hợp đồng giấy.</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Trình ký doanh nghiệp: lần lượt qua các bộ phận liên quan.</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Người lao động ký hợp đồng.</a:t>
            </a:r>
          </a:p>
          <a:p>
            <a:pPr algn="just">
              <a:spcBef>
                <a:spcPts val="300"/>
              </a:spcBef>
              <a:spcAft>
                <a:spcPts val="300"/>
              </a:spcAft>
            </a:pPr>
            <a:r>
              <a:rPr lang="en-US" sz="1200" b="1">
                <a:latin typeface="Times" panose="02020603050405020304" pitchFamily="18" charset="0"/>
                <a:cs typeface="Times" panose="02020603050405020304" pitchFamily="18" charset="0"/>
              </a:rPr>
              <a:t>3</a:t>
            </a:r>
            <a:r>
              <a:rPr lang="vi-VN" sz="1200" b="1">
                <a:latin typeface="Times" panose="02020603050405020304" pitchFamily="18" charset="0"/>
                <a:cs typeface="Times" panose="02020603050405020304" pitchFamily="18" charset="0"/>
              </a:rPr>
              <a:t>. Cách thức </a:t>
            </a:r>
            <a:r>
              <a:rPr lang="en-US" sz="1200" b="1">
                <a:latin typeface="Times" panose="02020603050405020304" pitchFamily="18" charset="0"/>
                <a:cs typeface="Times" panose="02020603050405020304" pitchFamily="18" charset="0"/>
              </a:rPr>
              <a:t>quản lý</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Phân </a:t>
            </a:r>
            <a:r>
              <a:rPr lang="vi-VN" sz="1200">
                <a:latin typeface="Times" panose="02020603050405020304" pitchFamily="18" charset="0"/>
                <a:cs typeface="Times" panose="02020603050405020304" pitchFamily="18" charset="0"/>
              </a:rPr>
              <a:t>loại tùy theo tiêu chí nhất định</a:t>
            </a:r>
            <a:r>
              <a:rPr lang="en-US" sz="1200">
                <a:latin typeface="Times" panose="02020603050405020304" pitchFamily="18" charset="0"/>
                <a:cs typeface="Times" panose="02020603050405020304" pitchFamily="18" charset="0"/>
              </a:rPr>
              <a:t>.</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Lưu trữ trong kho, thùng.</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Tìm kiếm thủ công, </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Kiểm soát thời gian hợp đồng thủ công,</a:t>
            </a:r>
          </a:p>
          <a:p>
            <a:pPr algn="just">
              <a:spcBef>
                <a:spcPts val="300"/>
              </a:spcBef>
              <a:spcAft>
                <a:spcPts val="300"/>
              </a:spcAft>
            </a:pPr>
            <a:r>
              <a:rPr lang="en-US" sz="1200" b="1">
                <a:latin typeface="Times" panose="02020603050405020304" pitchFamily="18" charset="0"/>
                <a:cs typeface="Times" panose="02020603050405020304" pitchFamily="18" charset="0"/>
              </a:rPr>
              <a:t>4. Cách thức bảo mật</a:t>
            </a:r>
          </a:p>
          <a:p>
            <a:pPr marL="171450" indent="-171450" algn="just">
              <a:spcBef>
                <a:spcPts val="300"/>
              </a:spcBef>
              <a:spcAft>
                <a:spcPts val="300"/>
              </a:spcAft>
              <a:buFontTx/>
              <a:buChar char="-"/>
            </a:pPr>
            <a:r>
              <a:rPr lang="en-US" sz="1200">
                <a:latin typeface="Times" panose="02020603050405020304" pitchFamily="18" charset="0"/>
                <a:cs typeface="Times" panose="02020603050405020304" pitchFamily="18" charset="0"/>
              </a:rPr>
              <a:t>Tự cá nhân cất giữ, bảo mật.</a:t>
            </a:r>
          </a:p>
          <a:p>
            <a:pPr marL="171450" indent="-171450" algn="just">
              <a:spcBef>
                <a:spcPts val="300"/>
              </a:spcBef>
              <a:spcAft>
                <a:spcPts val="300"/>
              </a:spcAft>
              <a:buFontTx/>
              <a:buChar char="-"/>
            </a:pPr>
            <a:r>
              <a:rPr lang="en-US" sz="1200">
                <a:latin typeface="Times" panose="02020603050405020304" pitchFamily="18" charset="0"/>
                <a:cs typeface="Times" panose="02020603050405020304" pitchFamily="18" charset="0"/>
              </a:rPr>
              <a:t>Có thể tẩy xóa, chỉnh sửa nội dung.</a:t>
            </a:r>
            <a:endParaRPr lang="vi-VN" sz="1200" dirty="0">
              <a:latin typeface="Times" panose="02020603050405020304" pitchFamily="18" charset="0"/>
              <a:cs typeface="Times" panose="02020603050405020304" pitchFamily="18" charset="0"/>
            </a:endParaRPr>
          </a:p>
        </p:txBody>
      </p:sp>
      <p:sp>
        <p:nvSpPr>
          <p:cNvPr id="6" name="Flowchart: Alternate Process 5">
            <a:extLst>
              <a:ext uri="{FF2B5EF4-FFF2-40B4-BE49-F238E27FC236}">
                <a16:creationId xmlns:a16="http://schemas.microsoft.com/office/drawing/2014/main" id="{81D05387-96F6-105F-11C7-1B5D1B7F7A95}"/>
              </a:ext>
            </a:extLst>
          </p:cNvPr>
          <p:cNvSpPr/>
          <p:nvPr/>
        </p:nvSpPr>
        <p:spPr>
          <a:xfrm>
            <a:off x="6346442" y="831783"/>
            <a:ext cx="5351475" cy="4456498"/>
          </a:xfrm>
          <a:prstGeom prst="flowChartAlternateProcess">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14" name="object 3">
            <a:extLst>
              <a:ext uri="{FF2B5EF4-FFF2-40B4-BE49-F238E27FC236}">
                <a16:creationId xmlns:a16="http://schemas.microsoft.com/office/drawing/2014/main" id="{A9D58628-F90E-17CA-6B86-5B673E0205DB}"/>
              </a:ext>
            </a:extLst>
          </p:cNvPr>
          <p:cNvSpPr/>
          <p:nvPr/>
        </p:nvSpPr>
        <p:spPr>
          <a:xfrm>
            <a:off x="68180" y="636016"/>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F837A9F-6F46-34F1-D92F-3ED833030323}"/>
              </a:ext>
            </a:extLst>
          </p:cNvPr>
          <p:cNvSpPr/>
          <p:nvPr/>
        </p:nvSpPr>
        <p:spPr>
          <a:xfrm>
            <a:off x="6703348" y="1001473"/>
            <a:ext cx="4994569" cy="4416594"/>
          </a:xfrm>
          <a:prstGeom prst="rect">
            <a:avLst/>
          </a:prstGeom>
        </p:spPr>
        <p:txBody>
          <a:bodyPr wrap="square">
            <a:spAutoFit/>
          </a:bodyPr>
          <a:lstStyle/>
          <a:p>
            <a:pPr algn="ctr">
              <a:spcBef>
                <a:spcPts val="300"/>
              </a:spcBef>
              <a:spcAft>
                <a:spcPts val="300"/>
              </a:spcAft>
            </a:pPr>
            <a:r>
              <a:rPr lang="en-US" sz="1400" b="1">
                <a:latin typeface="Times" panose="02020603050405020304" pitchFamily="18" charset="0"/>
                <a:cs typeface="Times" panose="02020603050405020304" pitchFamily="18" charset="0"/>
              </a:rPr>
              <a:t>RỦI RO, BẤT CẬP</a:t>
            </a:r>
            <a:endParaRPr lang="vi-VN" sz="1400" b="1">
              <a:latin typeface="Times" panose="02020603050405020304" pitchFamily="18" charset="0"/>
              <a:cs typeface="Times" panose="02020603050405020304" pitchFamily="18" charset="0"/>
            </a:endParaRPr>
          </a:p>
          <a:p>
            <a:pPr algn="just">
              <a:spcBef>
                <a:spcPts val="300"/>
              </a:spcBef>
              <a:spcAft>
                <a:spcPts val="300"/>
              </a:spcAft>
            </a:pPr>
            <a:r>
              <a:rPr lang="vi-VN" sz="1200" b="1">
                <a:latin typeface="Times" panose="02020603050405020304" pitchFamily="18" charset="0"/>
                <a:cs typeface="Times" panose="02020603050405020304" pitchFamily="18" charset="0"/>
              </a:rPr>
              <a:t>1. </a:t>
            </a:r>
            <a:r>
              <a:rPr lang="en-US" sz="1200" b="1">
                <a:latin typeface="Times" panose="02020603050405020304" pitchFamily="18" charset="0"/>
                <a:cs typeface="Times" panose="02020603050405020304" pitchFamily="18" charset="0"/>
              </a:rPr>
              <a:t>Cách thức thu thập thông tin</a:t>
            </a:r>
            <a:endParaRPr lang="vi-VN" sz="1200" b="1">
              <a:latin typeface="Times" panose="02020603050405020304" pitchFamily="18" charset="0"/>
              <a:cs typeface="Times" panose="02020603050405020304" pitchFamily="18" charset="0"/>
            </a:endParaRP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Thủ công, mất thời gian, tốn nguồn lực…</a:t>
            </a:r>
          </a:p>
          <a:p>
            <a:pPr algn="just">
              <a:spcBef>
                <a:spcPts val="300"/>
              </a:spcBef>
              <a:spcAft>
                <a:spcPts val="300"/>
              </a:spcAft>
            </a:pPr>
            <a:r>
              <a:rPr lang="en-US" sz="1200" b="1">
                <a:latin typeface="Times" panose="02020603050405020304" pitchFamily="18" charset="0"/>
                <a:cs typeface="Times" panose="02020603050405020304" pitchFamily="18" charset="0"/>
              </a:rPr>
              <a:t>2. Cách thức ký hợp đồng</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Tốn giấy, tốn mực in </a:t>
            </a:r>
            <a:r>
              <a:rPr lang="en-US" sz="1200">
                <a:latin typeface="Times" panose="02020603050405020304" pitchFamily="18" charset="0"/>
                <a:cs typeface="Times" panose="02020603050405020304" pitchFamily="18" charset="0"/>
                <a:sym typeface="Wingdings" panose="05000000000000000000" pitchFamily="2" charset="2"/>
              </a:rPr>
              <a:t></a:t>
            </a:r>
            <a:r>
              <a:rPr lang="en-US" sz="1200">
                <a:latin typeface="Times" panose="02020603050405020304" pitchFamily="18" charset="0"/>
                <a:cs typeface="Times" panose="02020603050405020304" pitchFamily="18" charset="0"/>
              </a:rPr>
              <a:t> tăng chi phí, ô nhiễm môi trường, trái đất nóng lên</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Phụ thuộc thời gian, địa điểm của các nhân sự tham gia luồng ký </a:t>
            </a:r>
            <a:r>
              <a:rPr lang="en-US" sz="1200">
                <a:latin typeface="Times" panose="02020603050405020304" pitchFamily="18" charset="0"/>
                <a:cs typeface="Times" panose="02020603050405020304" pitchFamily="18" charset="0"/>
                <a:sym typeface="Wingdings" panose="05000000000000000000" pitchFamily="2" charset="2"/>
              </a:rPr>
              <a:t></a:t>
            </a:r>
            <a:r>
              <a:rPr lang="en-US" sz="1200">
                <a:latin typeface="Times" panose="02020603050405020304" pitchFamily="18" charset="0"/>
                <a:cs typeface="Times" panose="02020603050405020304" pitchFamily="18" charset="0"/>
              </a:rPr>
              <a:t> khả năng chậm trễ.</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Tốn thời gian chờ đợi </a:t>
            </a:r>
            <a:r>
              <a:rPr lang="en-US" sz="1200">
                <a:latin typeface="Times" panose="02020603050405020304" pitchFamily="18" charset="0"/>
                <a:cs typeface="Times" panose="02020603050405020304" pitchFamily="18" charset="0"/>
                <a:sym typeface="Wingdings" panose="05000000000000000000" pitchFamily="2" charset="2"/>
              </a:rPr>
              <a:t> tăng nguồn lực.</a:t>
            </a:r>
          </a:p>
          <a:p>
            <a:pPr algn="just">
              <a:spcBef>
                <a:spcPts val="300"/>
              </a:spcBef>
              <a:spcAft>
                <a:spcPts val="300"/>
              </a:spcAft>
            </a:pPr>
            <a:r>
              <a:rPr lang="en-US" sz="1200" b="1">
                <a:latin typeface="Times" panose="02020603050405020304" pitchFamily="18" charset="0"/>
                <a:cs typeface="Times" panose="02020603050405020304" pitchFamily="18" charset="0"/>
              </a:rPr>
              <a:t>3</a:t>
            </a:r>
            <a:r>
              <a:rPr lang="vi-VN" sz="1200" b="1">
                <a:latin typeface="Times" panose="02020603050405020304" pitchFamily="18" charset="0"/>
                <a:cs typeface="Times" panose="02020603050405020304" pitchFamily="18" charset="0"/>
              </a:rPr>
              <a:t>. Cách thức </a:t>
            </a:r>
            <a:r>
              <a:rPr lang="en-US" sz="1200" b="1">
                <a:latin typeface="Times" panose="02020603050405020304" pitchFamily="18" charset="0"/>
                <a:cs typeface="Times" panose="02020603050405020304" pitchFamily="18" charset="0"/>
              </a:rPr>
              <a:t>quản lý</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Tốn thời gian phân loại </a:t>
            </a:r>
            <a:r>
              <a:rPr lang="en-US" sz="1200">
                <a:latin typeface="Times" panose="02020603050405020304" pitchFamily="18" charset="0"/>
                <a:cs typeface="Times" panose="02020603050405020304" pitchFamily="18" charset="0"/>
                <a:sym typeface="Wingdings" panose="05000000000000000000" pitchFamily="2" charset="2"/>
              </a:rPr>
              <a:t> Tăng nguồn lực, tăng chi phí</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Tốn không gian lưu trữ, thuê kho bãi </a:t>
            </a:r>
            <a:r>
              <a:rPr lang="en-US" sz="1200">
                <a:latin typeface="Times" panose="02020603050405020304" pitchFamily="18" charset="0"/>
                <a:cs typeface="Times" panose="02020603050405020304" pitchFamily="18" charset="0"/>
                <a:sym typeface="Wingdings" panose="05000000000000000000" pitchFamily="2" charset="2"/>
              </a:rPr>
              <a:t> Tăng nguồn lực, tăng chi phí</a:t>
            </a: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rPr>
              <a:t>Tìm kiếm khó khăn, mất thời gian </a:t>
            </a:r>
            <a:r>
              <a:rPr lang="en-US" sz="1200">
                <a:latin typeface="Times" panose="02020603050405020304" pitchFamily="18" charset="0"/>
                <a:cs typeface="Times" panose="02020603050405020304" pitchFamily="18" charset="0"/>
                <a:sym typeface="Wingdings" panose="05000000000000000000" pitchFamily="2" charset="2"/>
              </a:rPr>
              <a:t> Tăng nguồn lực, tăng chi phí</a:t>
            </a:r>
            <a:endParaRPr lang="en-US" sz="1200" dirty="0">
              <a:latin typeface="Times" panose="02020603050405020304" pitchFamily="18" charset="0"/>
              <a:cs typeface="Times" panose="02020603050405020304" pitchFamily="18" charset="0"/>
              <a:sym typeface="Wingdings" panose="05000000000000000000" pitchFamily="2" charset="2"/>
            </a:endParaRPr>
          </a:p>
          <a:p>
            <a:pPr marL="196057" indent="-196057" algn="just">
              <a:spcBef>
                <a:spcPts val="300"/>
              </a:spcBef>
              <a:spcAft>
                <a:spcPts val="300"/>
              </a:spcAft>
              <a:buFontTx/>
              <a:buChar char="-"/>
            </a:pPr>
            <a:r>
              <a:rPr lang="en-US" sz="1200">
                <a:latin typeface="Times" panose="02020603050405020304" pitchFamily="18" charset="0"/>
                <a:cs typeface="Times" panose="02020603050405020304" pitchFamily="18" charset="0"/>
                <a:sym typeface="Wingdings" panose="05000000000000000000" pitchFamily="2" charset="2"/>
              </a:rPr>
              <a:t>Kiểm soát thời gian khó khăn  Tăng nguồn lực, tăng chi phí</a:t>
            </a:r>
          </a:p>
          <a:p>
            <a:pPr algn="just">
              <a:spcBef>
                <a:spcPts val="300"/>
              </a:spcBef>
              <a:spcAft>
                <a:spcPts val="300"/>
              </a:spcAft>
            </a:pPr>
            <a:r>
              <a:rPr lang="en-US" sz="1200" b="1">
                <a:latin typeface="Times" panose="02020603050405020304" pitchFamily="18" charset="0"/>
                <a:cs typeface="Times" panose="02020603050405020304" pitchFamily="18" charset="0"/>
              </a:rPr>
              <a:t>4. Cách thức bảo mật</a:t>
            </a:r>
          </a:p>
          <a:p>
            <a:pPr marL="171450" indent="-171450" algn="just">
              <a:spcBef>
                <a:spcPts val="300"/>
              </a:spcBef>
              <a:spcAft>
                <a:spcPts val="300"/>
              </a:spcAft>
              <a:buFontTx/>
              <a:buChar char="-"/>
            </a:pPr>
            <a:r>
              <a:rPr lang="en-US" sz="1200">
                <a:latin typeface="Times" panose="02020603050405020304" pitchFamily="18" charset="0"/>
                <a:cs typeface="Times" panose="02020603050405020304" pitchFamily="18" charset="0"/>
              </a:rPr>
              <a:t>Có thể lộ lọt hợp đồng mà không để lại dấu vết </a:t>
            </a:r>
            <a:r>
              <a:rPr lang="en-US" sz="1200">
                <a:latin typeface="Times" panose="02020603050405020304" pitchFamily="18" charset="0"/>
                <a:cs typeface="Times" panose="02020603050405020304" pitchFamily="18" charset="0"/>
                <a:sym typeface="Wingdings" panose="05000000000000000000" pitchFamily="2" charset="2"/>
              </a:rPr>
              <a:t> bảo mật thấp.</a:t>
            </a:r>
            <a:endParaRPr lang="en-US" sz="1200">
              <a:latin typeface="Times" panose="02020603050405020304" pitchFamily="18" charset="0"/>
              <a:cs typeface="Times" panose="02020603050405020304" pitchFamily="18" charset="0"/>
            </a:endParaRPr>
          </a:p>
          <a:p>
            <a:pPr marL="171450" indent="-171450" algn="just">
              <a:spcBef>
                <a:spcPts val="300"/>
              </a:spcBef>
              <a:spcAft>
                <a:spcPts val="300"/>
              </a:spcAft>
              <a:buFontTx/>
              <a:buChar char="-"/>
            </a:pPr>
            <a:r>
              <a:rPr lang="en-US" sz="1200">
                <a:latin typeface="Times" panose="02020603050405020304" pitchFamily="18" charset="0"/>
                <a:cs typeface="Times" panose="02020603050405020304" pitchFamily="18" charset="0"/>
              </a:rPr>
              <a:t>Có thể tẩy xóa, chỉnh sửa nội dung </a:t>
            </a:r>
            <a:r>
              <a:rPr lang="en-US" sz="1200">
                <a:latin typeface="Times" panose="02020603050405020304" pitchFamily="18" charset="0"/>
                <a:cs typeface="Times" panose="02020603050405020304" pitchFamily="18" charset="0"/>
                <a:sym typeface="Wingdings" panose="05000000000000000000" pitchFamily="2" charset="2"/>
              </a:rPr>
              <a:t> ảnh hưởng đến quyền lợi các bên. </a:t>
            </a:r>
            <a:endParaRPr lang="vi-VN" sz="1200">
              <a:latin typeface="Times" panose="02020603050405020304" pitchFamily="18" charset="0"/>
              <a:cs typeface="Times" panose="02020603050405020304" pitchFamily="18" charset="0"/>
            </a:endParaRPr>
          </a:p>
          <a:p>
            <a:pPr marL="196057" indent="-196057" algn="just">
              <a:spcBef>
                <a:spcPts val="300"/>
              </a:spcBef>
              <a:spcAft>
                <a:spcPts val="300"/>
              </a:spcAft>
              <a:buFontTx/>
              <a:buChar char="-"/>
            </a:pPr>
            <a:endParaRPr lang="en-US" sz="120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6319018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8DD95E55-063F-42AF-9466-9A62CD09CBA6}"/>
              </a:ext>
            </a:extLst>
          </p:cNvPr>
          <p:cNvSpPr txBox="1"/>
          <p:nvPr/>
        </p:nvSpPr>
        <p:spPr>
          <a:xfrm>
            <a:off x="66775" y="91483"/>
            <a:ext cx="6064674" cy="461665"/>
          </a:xfrm>
          <a:prstGeom prst="rect">
            <a:avLst/>
          </a:prstGeom>
          <a:noFill/>
        </p:spPr>
        <p:txBody>
          <a:bodyPr wrap="square" rtlCol="0">
            <a:spAutoFit/>
          </a:bodyPr>
          <a:lstStyle/>
          <a:p>
            <a:pPr>
              <a:defRPr/>
            </a:pPr>
            <a:r>
              <a:rPr lang="en-US" sz="2400" b="1">
                <a:solidFill>
                  <a:srgbClr val="FF0000"/>
                </a:solidFill>
                <a:latin typeface="Times" panose="02020603050405020304" pitchFamily="18" charset="0"/>
                <a:ea typeface="Inter" panose="020B0604020202020204" charset="0"/>
                <a:cs typeface="Times" panose="02020603050405020304" pitchFamily="18" charset="0"/>
              </a:rPr>
              <a:t>2. CĂN CỨ PHÁP LÝ</a:t>
            </a:r>
            <a:endParaRPr lang="en-US" sz="2400" b="1" dirty="0">
              <a:solidFill>
                <a:srgbClr val="FF0000"/>
              </a:solidFill>
              <a:latin typeface="Times" panose="02020603050405020304" pitchFamily="18" charset="0"/>
              <a:ea typeface="Inter" panose="020B0604020202020204" charset="0"/>
              <a:cs typeface="Times" panose="02020603050405020304" pitchFamily="18" charset="0"/>
            </a:endParaRPr>
          </a:p>
        </p:txBody>
      </p:sp>
      <p:sp>
        <p:nvSpPr>
          <p:cNvPr id="55" name="object 5">
            <a:extLst>
              <a:ext uri="{FF2B5EF4-FFF2-40B4-BE49-F238E27FC236}">
                <a16:creationId xmlns:a16="http://schemas.microsoft.com/office/drawing/2014/main" id="{04120B79-7090-491F-8E52-C674D6DF5919}"/>
              </a:ext>
            </a:extLst>
          </p:cNvPr>
          <p:cNvSpPr txBox="1"/>
          <p:nvPr/>
        </p:nvSpPr>
        <p:spPr>
          <a:xfrm>
            <a:off x="6173387" y="1574859"/>
            <a:ext cx="5768464" cy="698653"/>
          </a:xfrm>
          <a:prstGeom prst="rect">
            <a:avLst/>
          </a:prstGeom>
        </p:spPr>
        <p:txBody>
          <a:bodyPr vert="horz" wrap="square" lIns="0" tIns="143256" rIns="0" bIns="0" rtlCol="0">
            <a:spAutoFit/>
          </a:bodyPr>
          <a:lstStyle/>
          <a:p>
            <a:pPr marL="14479" marR="0" lvl="0" indent="0" algn="l" defTabSz="914400" rtl="0" eaLnBrk="1" fontAlgn="auto" latinLnBrk="0" hangingPunct="1">
              <a:lnSpc>
                <a:spcPct val="100000"/>
              </a:lnSpc>
              <a:spcBef>
                <a:spcPts val="0"/>
              </a:spcBef>
              <a:spcAft>
                <a:spcPts val="0"/>
              </a:spcAft>
              <a:buClrTx/>
              <a:buSzTx/>
              <a:buFontTx/>
              <a:buNone/>
              <a:tabLst>
                <a:tab pos="222515" algn="l"/>
              </a:tabLst>
              <a:defRPr/>
            </a:pPr>
            <a:endParaRPr kumimoji="0" lang="en-US" sz="1800" b="0" i="0" u="none" strike="noStrike" kern="1200" cap="none" spc="0" normalizeH="0" baseline="0" noProof="0">
              <a:ln>
                <a:noFill/>
              </a:ln>
              <a:solidFill>
                <a:srgbClr val="354050"/>
              </a:solidFill>
              <a:effectLst/>
              <a:uLnTx/>
              <a:uFillTx/>
              <a:latin typeface="Times" panose="02020603050405020304" pitchFamily="18" charset="0"/>
              <a:cs typeface="Times" panose="02020603050405020304" pitchFamily="18" charset="0"/>
            </a:endParaRPr>
          </a:p>
          <a:p>
            <a:pPr marL="14479" marR="0" lvl="0" indent="0" algn="l" defTabSz="914400" rtl="0" eaLnBrk="1" fontAlgn="auto" latinLnBrk="0" hangingPunct="1">
              <a:lnSpc>
                <a:spcPct val="100000"/>
              </a:lnSpc>
              <a:spcBef>
                <a:spcPts val="0"/>
              </a:spcBef>
              <a:spcAft>
                <a:spcPts val="0"/>
              </a:spcAft>
              <a:buClrTx/>
              <a:buSzTx/>
              <a:buFontTx/>
              <a:buNone/>
              <a:tabLst>
                <a:tab pos="222515" algn="l"/>
              </a:tabLst>
              <a:defRPr/>
            </a:pPr>
            <a:endParaRPr kumimoji="0" lang="en-US" sz="1800" b="0" i="0" u="none" strike="noStrike" kern="1200" cap="none" spc="0" normalizeH="0" baseline="0" noProof="0">
              <a:ln>
                <a:noFill/>
              </a:ln>
              <a:solidFill>
                <a:srgbClr val="354050"/>
              </a:solidFill>
              <a:effectLst/>
              <a:uLnTx/>
              <a:uFillTx/>
              <a:latin typeface="Times" panose="02020603050405020304" pitchFamily="18" charset="0"/>
              <a:cs typeface="Times" panose="02020603050405020304" pitchFamily="18" charset="0"/>
            </a:endParaRPr>
          </a:p>
        </p:txBody>
      </p:sp>
      <p:sp>
        <p:nvSpPr>
          <p:cNvPr id="58" name="任意多边形 11">
            <a:extLst>
              <a:ext uri="{FF2B5EF4-FFF2-40B4-BE49-F238E27FC236}">
                <a16:creationId xmlns:a16="http://schemas.microsoft.com/office/drawing/2014/main" id="{3CA68F9F-A013-42DC-904B-9E48C05795DB}"/>
              </a:ext>
            </a:extLst>
          </p:cNvPr>
          <p:cNvSpPr/>
          <p:nvPr/>
        </p:nvSpPr>
        <p:spPr>
          <a:xfrm>
            <a:off x="610787" y="3380278"/>
            <a:ext cx="10255479" cy="2734268"/>
          </a:xfrm>
          <a:custGeom>
            <a:avLst/>
            <a:gdLst>
              <a:gd name="connsiteX0" fmla="*/ 6833993 w 6833993"/>
              <a:gd name="connsiteY0" fmla="*/ 0 h 3285811"/>
              <a:gd name="connsiteX1" fmla="*/ 5859303 w 6833993"/>
              <a:gd name="connsiteY1" fmla="*/ 170822 h 3285811"/>
              <a:gd name="connsiteX2" fmla="*/ 6040173 w 6833993"/>
              <a:gd name="connsiteY2" fmla="*/ 532563 h 3285811"/>
              <a:gd name="connsiteX3" fmla="*/ 4502775 w 6833993"/>
              <a:gd name="connsiteY3" fmla="*/ 803869 h 3285811"/>
              <a:gd name="connsiteX4" fmla="*/ 4723839 w 6833993"/>
              <a:gd name="connsiteY4" fmla="*/ 1155561 h 3285811"/>
              <a:gd name="connsiteX5" fmla="*/ 3106055 w 6833993"/>
              <a:gd name="connsiteY5" fmla="*/ 1446963 h 3285811"/>
              <a:gd name="connsiteX6" fmla="*/ 3296973 w 6833993"/>
              <a:gd name="connsiteY6" fmla="*/ 1778559 h 3285811"/>
              <a:gd name="connsiteX7" fmla="*/ 1588753 w 6833993"/>
              <a:gd name="connsiteY7" fmla="*/ 2160396 h 3285811"/>
              <a:gd name="connsiteX8" fmla="*/ 1809817 w 6833993"/>
              <a:gd name="connsiteY8" fmla="*/ 2491992 h 3285811"/>
              <a:gd name="connsiteX9" fmla="*/ 161887 w 6833993"/>
              <a:gd name="connsiteY9" fmla="*/ 2793442 h 3285811"/>
              <a:gd name="connsiteX10" fmla="*/ 151839 w 6833993"/>
              <a:gd name="connsiteY10" fmla="*/ 3285811 h 328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33993" h="3285811">
                <a:moveTo>
                  <a:pt x="6833993" y="0"/>
                </a:moveTo>
                <a:cubicBezTo>
                  <a:pt x="6412799" y="41031"/>
                  <a:pt x="5991606" y="82062"/>
                  <a:pt x="5859303" y="170822"/>
                </a:cubicBezTo>
                <a:cubicBezTo>
                  <a:pt x="5727000" y="259582"/>
                  <a:pt x="6266261" y="427055"/>
                  <a:pt x="6040173" y="532563"/>
                </a:cubicBezTo>
                <a:cubicBezTo>
                  <a:pt x="5814085" y="638071"/>
                  <a:pt x="4722164" y="700036"/>
                  <a:pt x="4502775" y="803869"/>
                </a:cubicBezTo>
                <a:cubicBezTo>
                  <a:pt x="4283386" y="907702"/>
                  <a:pt x="4956626" y="1048379"/>
                  <a:pt x="4723839" y="1155561"/>
                </a:cubicBezTo>
                <a:cubicBezTo>
                  <a:pt x="4491052" y="1262743"/>
                  <a:pt x="3343866" y="1343130"/>
                  <a:pt x="3106055" y="1446963"/>
                </a:cubicBezTo>
                <a:cubicBezTo>
                  <a:pt x="2868244" y="1550796"/>
                  <a:pt x="3549857" y="1659654"/>
                  <a:pt x="3296973" y="1778559"/>
                </a:cubicBezTo>
                <a:cubicBezTo>
                  <a:pt x="3044089" y="1897464"/>
                  <a:pt x="1836612" y="2041491"/>
                  <a:pt x="1588753" y="2160396"/>
                </a:cubicBezTo>
                <a:cubicBezTo>
                  <a:pt x="1340894" y="2279301"/>
                  <a:pt x="2047628" y="2386484"/>
                  <a:pt x="1809817" y="2491992"/>
                </a:cubicBezTo>
                <a:cubicBezTo>
                  <a:pt x="1572006" y="2597500"/>
                  <a:pt x="438217" y="2661139"/>
                  <a:pt x="161887" y="2793442"/>
                </a:cubicBezTo>
                <a:cubicBezTo>
                  <a:pt x="-114443" y="2925745"/>
                  <a:pt x="18698" y="3105778"/>
                  <a:pt x="151839" y="3285811"/>
                </a:cubicBez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panose="02020603050405020304" pitchFamily="18" charset="0"/>
              <a:ea typeface="等线" panose="02010600030101010101" pitchFamily="2" charset="-122"/>
              <a:cs typeface="Times" panose="02020603050405020304" pitchFamily="18" charset="0"/>
            </a:endParaRPr>
          </a:p>
        </p:txBody>
      </p:sp>
      <p:grpSp>
        <p:nvGrpSpPr>
          <p:cNvPr id="4" name="Group 3">
            <a:extLst>
              <a:ext uri="{FF2B5EF4-FFF2-40B4-BE49-F238E27FC236}">
                <a16:creationId xmlns:a16="http://schemas.microsoft.com/office/drawing/2014/main" id="{35B2D436-FD75-4677-98CB-6FC774FF731A}"/>
              </a:ext>
            </a:extLst>
          </p:cNvPr>
          <p:cNvGrpSpPr/>
          <p:nvPr/>
        </p:nvGrpSpPr>
        <p:grpSpPr>
          <a:xfrm>
            <a:off x="2720431" y="2570065"/>
            <a:ext cx="1947537" cy="2487927"/>
            <a:chOff x="1900865" y="2985599"/>
            <a:chExt cx="1947537" cy="2487927"/>
          </a:xfrm>
        </p:grpSpPr>
        <p:grpSp>
          <p:nvGrpSpPr>
            <p:cNvPr id="67" name="组合 21">
              <a:extLst>
                <a:ext uri="{FF2B5EF4-FFF2-40B4-BE49-F238E27FC236}">
                  <a16:creationId xmlns:a16="http://schemas.microsoft.com/office/drawing/2014/main" id="{BF0D6F62-17CD-4C7C-977E-604B73CD78F6}"/>
                </a:ext>
              </a:extLst>
            </p:cNvPr>
            <p:cNvGrpSpPr/>
            <p:nvPr/>
          </p:nvGrpSpPr>
          <p:grpSpPr>
            <a:xfrm>
              <a:off x="1900865" y="2985599"/>
              <a:ext cx="1947537" cy="1087277"/>
              <a:chOff x="5074805" y="3334705"/>
              <a:chExt cx="1947537" cy="1087277"/>
            </a:xfrm>
          </p:grpSpPr>
          <p:sp>
            <p:nvSpPr>
              <p:cNvPr id="69" name="矩形 23">
                <a:extLst>
                  <a:ext uri="{FF2B5EF4-FFF2-40B4-BE49-F238E27FC236}">
                    <a16:creationId xmlns:a16="http://schemas.microsoft.com/office/drawing/2014/main" id="{C5AD9783-5A2C-4108-8D19-476C0B4EF903}"/>
                  </a:ext>
                </a:extLst>
              </p:cNvPr>
              <p:cNvSpPr/>
              <p:nvPr/>
            </p:nvSpPr>
            <p:spPr>
              <a:xfrm>
                <a:off x="6131826" y="3561986"/>
                <a:ext cx="89051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2019</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
            <p:nvSpPr>
              <p:cNvPr id="35" name="泪滴形 22">
                <a:extLst>
                  <a:ext uri="{FF2B5EF4-FFF2-40B4-BE49-F238E27FC236}">
                    <a16:creationId xmlns:a16="http://schemas.microsoft.com/office/drawing/2014/main" id="{553D4D5A-AEA4-430A-BBDC-B52E914E8C0D}"/>
                  </a:ext>
                </a:extLst>
              </p:cNvPr>
              <p:cNvSpPr/>
              <p:nvPr/>
            </p:nvSpPr>
            <p:spPr>
              <a:xfrm rot="8100000">
                <a:off x="5074805" y="3334705"/>
                <a:ext cx="1087277" cy="1087277"/>
              </a:xfrm>
              <a:prstGeom prst="teardrop">
                <a:avLst/>
              </a:prstGeom>
              <a:gradFill>
                <a:gsLst>
                  <a:gs pos="0">
                    <a:srgbClr val="CB3E2F"/>
                  </a:gs>
                  <a:gs pos="100000">
                    <a:srgbClr val="3448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panose="02020603050405020304" pitchFamily="18" charset="0"/>
                  <a:ea typeface="等线" panose="02010600030101010101" pitchFamily="2" charset="-122"/>
                  <a:cs typeface="Times" panose="02020603050405020304" pitchFamily="18" charset="0"/>
                </a:endParaRPr>
              </a:p>
            </p:txBody>
          </p:sp>
        </p:grpSp>
        <p:sp>
          <p:nvSpPr>
            <p:cNvPr id="34" name="任意多边形 10">
              <a:extLst>
                <a:ext uri="{FF2B5EF4-FFF2-40B4-BE49-F238E27FC236}">
                  <a16:creationId xmlns:a16="http://schemas.microsoft.com/office/drawing/2014/main" id="{8AE73F96-7736-4C8E-95AB-73F766E86229}"/>
                </a:ext>
              </a:extLst>
            </p:cNvPr>
            <p:cNvSpPr/>
            <p:nvPr/>
          </p:nvSpPr>
          <p:spPr>
            <a:xfrm>
              <a:off x="2427837" y="4328013"/>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panose="02020603050405020304" pitchFamily="18" charset="0"/>
                <a:ea typeface="等线" panose="02010600030101010101" pitchFamily="2" charset="-122"/>
                <a:cs typeface="Times" panose="02020603050405020304" pitchFamily="18" charset="0"/>
              </a:endParaRPr>
            </a:p>
          </p:txBody>
        </p:sp>
      </p:grpSp>
      <p:grpSp>
        <p:nvGrpSpPr>
          <p:cNvPr id="5" name="Group 4">
            <a:extLst>
              <a:ext uri="{FF2B5EF4-FFF2-40B4-BE49-F238E27FC236}">
                <a16:creationId xmlns:a16="http://schemas.microsoft.com/office/drawing/2014/main" id="{C63F9D0F-130A-4821-B5EB-276DEAC5DE34}"/>
              </a:ext>
            </a:extLst>
          </p:cNvPr>
          <p:cNvGrpSpPr/>
          <p:nvPr/>
        </p:nvGrpSpPr>
        <p:grpSpPr>
          <a:xfrm>
            <a:off x="115181" y="1985859"/>
            <a:ext cx="6730791" cy="2154564"/>
            <a:chOff x="39785" y="1375920"/>
            <a:chExt cx="6730791" cy="2154564"/>
          </a:xfrm>
        </p:grpSpPr>
        <p:sp>
          <p:nvSpPr>
            <p:cNvPr id="137" name="Rectangle 136">
              <a:extLst>
                <a:ext uri="{FF2B5EF4-FFF2-40B4-BE49-F238E27FC236}">
                  <a16:creationId xmlns:a16="http://schemas.microsoft.com/office/drawing/2014/main" id="{0AD246AF-D9AB-4ED4-875C-C8D3A094E0D1}"/>
                </a:ext>
              </a:extLst>
            </p:cNvPr>
            <p:cNvSpPr/>
            <p:nvPr/>
          </p:nvSpPr>
          <p:spPr>
            <a:xfrm>
              <a:off x="39785" y="1375920"/>
              <a:ext cx="2407593" cy="21545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2065" algn="ctr">
                <a:lnSpc>
                  <a:spcPct val="100000"/>
                </a:lnSpc>
                <a:spcBef>
                  <a:spcPts val="1385"/>
                </a:spcBef>
                <a:tabLst>
                  <a:tab pos="184150" algn="l"/>
                </a:tabLst>
              </a:pPr>
              <a:r>
                <a:rPr lang="en-US" sz="1200" b="1" spc="-5">
                  <a:solidFill>
                    <a:srgbClr val="FF0000"/>
                  </a:solidFill>
                  <a:latin typeface="Times New Roman"/>
                  <a:cs typeface="Times New Roman"/>
                </a:rPr>
                <a:t>BỘ LUẬT DÂN SỰ 91/2015/QH13</a:t>
              </a:r>
            </a:p>
            <a:p>
              <a:pPr marL="12700" marR="5080" algn="just">
                <a:lnSpc>
                  <a:spcPct val="150000"/>
                </a:lnSpc>
                <a:spcBef>
                  <a:spcPts val="530"/>
                </a:spcBef>
              </a:pPr>
              <a:r>
                <a:rPr lang="vi-VN" sz="1200" b="1" spc="-5">
                  <a:solidFill>
                    <a:srgbClr val="3E3E3E"/>
                  </a:solidFill>
                  <a:latin typeface="Times New Roman"/>
                  <a:cs typeface="Times New Roman"/>
                </a:rPr>
                <a:t>Điều 119</a:t>
              </a:r>
              <a:r>
                <a:rPr lang="en-US" sz="1200" b="1" spc="-5">
                  <a:solidFill>
                    <a:srgbClr val="3E3E3E"/>
                  </a:solidFill>
                  <a:latin typeface="Times New Roman"/>
                  <a:cs typeface="Times New Roman"/>
                </a:rPr>
                <a:t>: </a:t>
              </a:r>
              <a:r>
                <a:rPr lang="vi-VN" sz="1200" spc="-5">
                  <a:solidFill>
                    <a:srgbClr val="3E3E3E"/>
                  </a:solidFill>
                  <a:latin typeface="Times New Roman"/>
                  <a:cs typeface="Times New Roman"/>
                </a:rPr>
                <a:t>Giao dịch dân sự thông qua phương tiện điện tử dưới hình thức thông điệp dữ liệu theo quy định của pháp luật về giao dịch điện tử được coi là giao dịch bằng văn bản.</a:t>
              </a:r>
              <a:endParaRPr lang="en-US" sz="1200" spc="-5">
                <a:solidFill>
                  <a:srgbClr val="3E3E3E"/>
                </a:solidFill>
                <a:latin typeface="Times New Roman"/>
                <a:cs typeface="Times New Roman"/>
              </a:endParaRPr>
            </a:p>
          </p:txBody>
        </p:sp>
        <p:sp>
          <p:nvSpPr>
            <p:cNvPr id="27" name="矩形 23">
              <a:extLst>
                <a:ext uri="{FF2B5EF4-FFF2-40B4-BE49-F238E27FC236}">
                  <a16:creationId xmlns:a16="http://schemas.microsoft.com/office/drawing/2014/main" id="{8434B787-34FE-5D2A-2180-F094041A2B18}"/>
                </a:ext>
              </a:extLst>
            </p:cNvPr>
            <p:cNvSpPr/>
            <p:nvPr/>
          </p:nvSpPr>
          <p:spPr>
            <a:xfrm>
              <a:off x="5880060" y="2327295"/>
              <a:ext cx="89051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2022</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grpSp>
      <p:grpSp>
        <p:nvGrpSpPr>
          <p:cNvPr id="6" name="Group 5">
            <a:extLst>
              <a:ext uri="{FF2B5EF4-FFF2-40B4-BE49-F238E27FC236}">
                <a16:creationId xmlns:a16="http://schemas.microsoft.com/office/drawing/2014/main" id="{29CEC5EC-42FC-4451-9D81-35E90E690797}"/>
              </a:ext>
            </a:extLst>
          </p:cNvPr>
          <p:cNvGrpSpPr/>
          <p:nvPr/>
        </p:nvGrpSpPr>
        <p:grpSpPr>
          <a:xfrm>
            <a:off x="5118118" y="2475509"/>
            <a:ext cx="1197412" cy="1995074"/>
            <a:chOff x="6632914" y="2040921"/>
            <a:chExt cx="1057747" cy="2141479"/>
          </a:xfrm>
        </p:grpSpPr>
        <p:sp>
          <p:nvSpPr>
            <p:cNvPr id="31" name="任意多边形 9">
              <a:extLst>
                <a:ext uri="{FF2B5EF4-FFF2-40B4-BE49-F238E27FC236}">
                  <a16:creationId xmlns:a16="http://schemas.microsoft.com/office/drawing/2014/main" id="{3A7AA156-36C5-E285-7431-7079CA826E35}"/>
                </a:ext>
              </a:extLst>
            </p:cNvPr>
            <p:cNvSpPr/>
            <p:nvPr/>
          </p:nvSpPr>
          <p:spPr>
            <a:xfrm>
              <a:off x="7161788" y="3036887"/>
              <a:ext cx="0" cy="1145513"/>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30" name="矩形 23">
              <a:extLst>
                <a:ext uri="{FF2B5EF4-FFF2-40B4-BE49-F238E27FC236}">
                  <a16:creationId xmlns:a16="http://schemas.microsoft.com/office/drawing/2014/main" id="{E839884E-A42E-2581-013E-FB2DE145DD26}"/>
                </a:ext>
              </a:extLst>
            </p:cNvPr>
            <p:cNvSpPr/>
            <p:nvPr/>
          </p:nvSpPr>
          <p:spPr>
            <a:xfrm>
              <a:off x="6632914" y="2040921"/>
              <a:ext cx="1057747" cy="461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2023</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grpSp>
      <p:grpSp>
        <p:nvGrpSpPr>
          <p:cNvPr id="2" name="Group 1">
            <a:extLst>
              <a:ext uri="{FF2B5EF4-FFF2-40B4-BE49-F238E27FC236}">
                <a16:creationId xmlns:a16="http://schemas.microsoft.com/office/drawing/2014/main" id="{BCD6A970-BAFE-4265-86CC-7240512C6601}"/>
              </a:ext>
            </a:extLst>
          </p:cNvPr>
          <p:cNvGrpSpPr/>
          <p:nvPr/>
        </p:nvGrpSpPr>
        <p:grpSpPr>
          <a:xfrm>
            <a:off x="291958" y="3429000"/>
            <a:ext cx="1087277" cy="2693219"/>
            <a:chOff x="247811" y="3481495"/>
            <a:chExt cx="1087277" cy="2693219"/>
          </a:xfrm>
        </p:grpSpPr>
        <p:sp>
          <p:nvSpPr>
            <p:cNvPr id="52" name="任意多边形 6">
              <a:extLst>
                <a:ext uri="{FF2B5EF4-FFF2-40B4-BE49-F238E27FC236}">
                  <a16:creationId xmlns:a16="http://schemas.microsoft.com/office/drawing/2014/main" id="{D1C2A8C9-530C-4FB6-B5D6-478A6914D2EA}"/>
                </a:ext>
              </a:extLst>
            </p:cNvPr>
            <p:cNvSpPr/>
            <p:nvPr/>
          </p:nvSpPr>
          <p:spPr>
            <a:xfrm>
              <a:off x="792481" y="4855510"/>
              <a:ext cx="45719" cy="1319204"/>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panose="02020603050405020304" pitchFamily="18" charset="0"/>
                <a:ea typeface="等线" panose="02010600030101010101" pitchFamily="2" charset="-122"/>
                <a:cs typeface="Times" panose="02020603050405020304" pitchFamily="18" charset="0"/>
              </a:endParaRPr>
            </a:p>
          </p:txBody>
        </p:sp>
        <p:grpSp>
          <p:nvGrpSpPr>
            <p:cNvPr id="22" name="组合 21">
              <a:extLst>
                <a:ext uri="{FF2B5EF4-FFF2-40B4-BE49-F238E27FC236}">
                  <a16:creationId xmlns:a16="http://schemas.microsoft.com/office/drawing/2014/main" id="{D4462D5A-315A-5FED-F96B-E388AAB1B673}"/>
                </a:ext>
              </a:extLst>
            </p:cNvPr>
            <p:cNvGrpSpPr/>
            <p:nvPr/>
          </p:nvGrpSpPr>
          <p:grpSpPr>
            <a:xfrm>
              <a:off x="247811" y="3481495"/>
              <a:ext cx="1087277" cy="1087277"/>
              <a:chOff x="5896663" y="3092306"/>
              <a:chExt cx="1087277" cy="1087277"/>
            </a:xfrm>
          </p:grpSpPr>
          <p:sp>
            <p:nvSpPr>
              <p:cNvPr id="23" name="泪滴形 22">
                <a:extLst>
                  <a:ext uri="{FF2B5EF4-FFF2-40B4-BE49-F238E27FC236}">
                    <a16:creationId xmlns:a16="http://schemas.microsoft.com/office/drawing/2014/main" id="{AF180507-12B1-D57F-A939-5167700F8A7E}"/>
                  </a:ext>
                </a:extLst>
              </p:cNvPr>
              <p:cNvSpPr/>
              <p:nvPr/>
            </p:nvSpPr>
            <p:spPr>
              <a:xfrm rot="8100000">
                <a:off x="5896663" y="3092306"/>
                <a:ext cx="1087277" cy="1087277"/>
              </a:xfrm>
              <a:prstGeom prst="teardrop">
                <a:avLst/>
              </a:prstGeom>
              <a:gradFill>
                <a:gsLst>
                  <a:gs pos="0">
                    <a:srgbClr val="CB3E2F"/>
                  </a:gs>
                  <a:gs pos="100000">
                    <a:srgbClr val="3448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24" name="矩形 23">
                <a:extLst>
                  <a:ext uri="{FF2B5EF4-FFF2-40B4-BE49-F238E27FC236}">
                    <a16:creationId xmlns:a16="http://schemas.microsoft.com/office/drawing/2014/main" id="{28AFE3F3-EB49-CB61-6CBD-33A145B9F064}"/>
                  </a:ext>
                </a:extLst>
              </p:cNvPr>
              <p:cNvSpPr/>
              <p:nvPr/>
            </p:nvSpPr>
            <p:spPr>
              <a:xfrm>
                <a:off x="5929787" y="3256513"/>
                <a:ext cx="102102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2015</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grpSp>
      </p:grpSp>
      <p:sp>
        <p:nvSpPr>
          <p:cNvPr id="7" name="TextBox 6">
            <a:extLst>
              <a:ext uri="{FF2B5EF4-FFF2-40B4-BE49-F238E27FC236}">
                <a16:creationId xmlns:a16="http://schemas.microsoft.com/office/drawing/2014/main" id="{2068EA82-C75F-23C1-312B-8AEC8095A630}"/>
              </a:ext>
            </a:extLst>
          </p:cNvPr>
          <p:cNvSpPr txBox="1"/>
          <p:nvPr/>
        </p:nvSpPr>
        <p:spPr>
          <a:xfrm>
            <a:off x="2685116" y="5090595"/>
            <a:ext cx="2847702" cy="17261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2065" marR="5080" algn="ctr">
              <a:spcBef>
                <a:spcPts val="1385"/>
              </a:spcBef>
              <a:tabLst>
                <a:tab pos="184150" algn="l"/>
              </a:tabLst>
            </a:pPr>
            <a:r>
              <a:rPr lang="en-US" sz="1200" b="1" spc="-5">
                <a:solidFill>
                  <a:srgbClr val="FF0000"/>
                </a:solidFill>
                <a:latin typeface="Times New Roman"/>
                <a:cs typeface="Times New Roman"/>
              </a:rPr>
              <a:t>BỘ LUẬT LAO ĐỘNG 45/2019/QH14</a:t>
            </a:r>
          </a:p>
          <a:p>
            <a:pPr marL="12700" marR="5080" algn="just">
              <a:lnSpc>
                <a:spcPct val="150000"/>
              </a:lnSpc>
              <a:spcBef>
                <a:spcPts val="530"/>
              </a:spcBef>
            </a:pPr>
            <a:r>
              <a:rPr lang="vi-VN" sz="1200" b="1" spc="-5">
                <a:solidFill>
                  <a:srgbClr val="3E3E3E"/>
                </a:solidFill>
                <a:latin typeface="Times New Roman"/>
                <a:cs typeface="Times New Roman"/>
              </a:rPr>
              <a:t>Điều 14</a:t>
            </a:r>
            <a:r>
              <a:rPr lang="en-US" sz="1200" b="1" spc="-5">
                <a:solidFill>
                  <a:srgbClr val="3E3E3E"/>
                </a:solidFill>
                <a:latin typeface="Times New Roman"/>
                <a:cs typeface="Times New Roman"/>
              </a:rPr>
              <a:t>: </a:t>
            </a:r>
            <a:r>
              <a:rPr lang="vi-VN" sz="1200" spc="-5">
                <a:solidFill>
                  <a:srgbClr val="3E3E3E"/>
                </a:solidFill>
                <a:latin typeface="Times New Roman"/>
                <a:cs typeface="Times New Roman"/>
              </a:rPr>
              <a:t>Hợp đồng lao động được giao kết thông qua phương tiện điện tử dưới hình thức thông điệp dữ liệu theo quy định của pháp luật về giao dịch điện tử có giá trị như hợp đồng lao động bằng văn bản</a:t>
            </a:r>
            <a:r>
              <a:rPr lang="en-US" sz="1200" spc="-5">
                <a:solidFill>
                  <a:srgbClr val="3E3E3E"/>
                </a:solidFill>
                <a:latin typeface="Times New Roman"/>
                <a:cs typeface="Times New Roman"/>
              </a:rPr>
              <a:t>.</a:t>
            </a:r>
          </a:p>
        </p:txBody>
      </p:sp>
      <p:sp>
        <p:nvSpPr>
          <p:cNvPr id="9" name="TextBox 8">
            <a:extLst>
              <a:ext uri="{FF2B5EF4-FFF2-40B4-BE49-F238E27FC236}">
                <a16:creationId xmlns:a16="http://schemas.microsoft.com/office/drawing/2014/main" id="{7C0AD3DF-8B72-9106-5400-689BC37BAF36}"/>
              </a:ext>
            </a:extLst>
          </p:cNvPr>
          <p:cNvSpPr txBox="1"/>
          <p:nvPr/>
        </p:nvSpPr>
        <p:spPr>
          <a:xfrm>
            <a:off x="4574943" y="1419565"/>
            <a:ext cx="220918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73660" algn="ctr">
              <a:lnSpc>
                <a:spcPct val="100000"/>
              </a:lnSpc>
              <a:spcBef>
                <a:spcPts val="100"/>
              </a:spcBef>
            </a:pPr>
            <a:r>
              <a:rPr lang="en-US" sz="1200" b="1">
                <a:solidFill>
                  <a:srgbClr val="FF0000"/>
                </a:solidFill>
                <a:latin typeface="Times" panose="02020603050405020304" pitchFamily="18" charset="0"/>
                <a:ea typeface="Open Sans" panose="020B0606030504020204" pitchFamily="34" charset="0"/>
                <a:cs typeface="Times" panose="02020603050405020304" pitchFamily="18" charset="0"/>
              </a:rPr>
              <a:t>NGHỊ ĐỊNH 30/2020/NĐ-CP</a:t>
            </a:r>
          </a:p>
          <a:p>
            <a:pPr algn="just">
              <a:defRPr/>
            </a:pPr>
            <a:r>
              <a:rPr lang="en-US" sz="1200">
                <a:solidFill>
                  <a:srgbClr val="151617"/>
                </a:solidFill>
                <a:latin typeface="Times" panose="02020603050405020304" pitchFamily="18" charset="0"/>
                <a:ea typeface="Arimo"/>
                <a:cs typeface="Times" panose="02020603050405020304" pitchFamily="18" charset="0"/>
                <a:sym typeface="Arimo"/>
              </a:rPr>
              <a:t>Quy định văn bản điện tử có ký số hợp lệ có giá trị pháp lý như bản gốc giấy.</a:t>
            </a:r>
          </a:p>
        </p:txBody>
      </p:sp>
      <p:sp>
        <p:nvSpPr>
          <p:cNvPr id="10" name="任意多边形 9">
            <a:extLst>
              <a:ext uri="{FF2B5EF4-FFF2-40B4-BE49-F238E27FC236}">
                <a16:creationId xmlns:a16="http://schemas.microsoft.com/office/drawing/2014/main" id="{B87CE7B2-0B65-8209-220F-C4473C892628}"/>
              </a:ext>
            </a:extLst>
          </p:cNvPr>
          <p:cNvSpPr/>
          <p:nvPr/>
        </p:nvSpPr>
        <p:spPr>
          <a:xfrm flipH="1">
            <a:off x="7649213" y="3053287"/>
            <a:ext cx="701187" cy="843240"/>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11" name="泪滴形 22">
            <a:extLst>
              <a:ext uri="{FF2B5EF4-FFF2-40B4-BE49-F238E27FC236}">
                <a16:creationId xmlns:a16="http://schemas.microsoft.com/office/drawing/2014/main" id="{8B0469F7-1635-A45B-34A1-07FACEA918E0}"/>
              </a:ext>
            </a:extLst>
          </p:cNvPr>
          <p:cNvSpPr/>
          <p:nvPr/>
        </p:nvSpPr>
        <p:spPr>
          <a:xfrm rot="8100000">
            <a:off x="7812546" y="1697219"/>
            <a:ext cx="1087277" cy="1087277"/>
          </a:xfrm>
          <a:prstGeom prst="teardrop">
            <a:avLst/>
          </a:prstGeom>
          <a:gradFill>
            <a:gsLst>
              <a:gs pos="0">
                <a:srgbClr val="CB3E2F"/>
              </a:gs>
              <a:gs pos="100000">
                <a:srgbClr val="3448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12" name="矩形 23">
            <a:extLst>
              <a:ext uri="{FF2B5EF4-FFF2-40B4-BE49-F238E27FC236}">
                <a16:creationId xmlns:a16="http://schemas.microsoft.com/office/drawing/2014/main" id="{4A60547D-314F-1546-147A-2DF17D982B2E}"/>
              </a:ext>
            </a:extLst>
          </p:cNvPr>
          <p:cNvSpPr/>
          <p:nvPr/>
        </p:nvSpPr>
        <p:spPr>
          <a:xfrm>
            <a:off x="7827310" y="1988061"/>
            <a:ext cx="1057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2023</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
        <p:nvSpPr>
          <p:cNvPr id="14" name="TextBox 13">
            <a:extLst>
              <a:ext uri="{FF2B5EF4-FFF2-40B4-BE49-F238E27FC236}">
                <a16:creationId xmlns:a16="http://schemas.microsoft.com/office/drawing/2014/main" id="{3955B863-7B02-ACA2-F3DA-1DB286A5DC61}"/>
              </a:ext>
            </a:extLst>
          </p:cNvPr>
          <p:cNvSpPr txBox="1"/>
          <p:nvPr/>
        </p:nvSpPr>
        <p:spPr>
          <a:xfrm>
            <a:off x="7649214" y="4057149"/>
            <a:ext cx="2959602"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73660" algn="ctr">
              <a:lnSpc>
                <a:spcPct val="100000"/>
              </a:lnSpc>
              <a:spcBef>
                <a:spcPts val="100"/>
              </a:spcBef>
            </a:pPr>
            <a:r>
              <a:rPr lang="vi-VN" sz="1200" b="1">
                <a:solidFill>
                  <a:srgbClr val="FF0000"/>
                </a:solidFill>
                <a:latin typeface="Times New Roman"/>
                <a:cs typeface="Times New Roman"/>
              </a:rPr>
              <a:t>LUẬT</a:t>
            </a:r>
            <a:r>
              <a:rPr lang="vi-VN" sz="1200" b="1" spc="-80">
                <a:solidFill>
                  <a:srgbClr val="FF0000"/>
                </a:solidFill>
                <a:latin typeface="Times New Roman"/>
                <a:cs typeface="Times New Roman"/>
              </a:rPr>
              <a:t> </a:t>
            </a:r>
            <a:r>
              <a:rPr lang="vi-VN" sz="1200" b="1" spc="-5">
                <a:solidFill>
                  <a:srgbClr val="FF0000"/>
                </a:solidFill>
                <a:latin typeface="Times New Roman"/>
                <a:cs typeface="Times New Roman"/>
              </a:rPr>
              <a:t>GIAO</a:t>
            </a:r>
            <a:r>
              <a:rPr lang="vi-VN" sz="1200" b="1" spc="-30">
                <a:solidFill>
                  <a:srgbClr val="FF0000"/>
                </a:solidFill>
                <a:latin typeface="Times New Roman"/>
                <a:cs typeface="Times New Roman"/>
              </a:rPr>
              <a:t> </a:t>
            </a:r>
            <a:r>
              <a:rPr lang="vi-VN" sz="1200" b="1" spc="-5">
                <a:solidFill>
                  <a:srgbClr val="FF0000"/>
                </a:solidFill>
                <a:latin typeface="Times New Roman"/>
                <a:cs typeface="Times New Roman"/>
              </a:rPr>
              <a:t>DỊCH</a:t>
            </a:r>
            <a:r>
              <a:rPr lang="vi-VN" sz="1200" b="1" spc="-40">
                <a:solidFill>
                  <a:srgbClr val="FF0000"/>
                </a:solidFill>
                <a:latin typeface="Times New Roman"/>
                <a:cs typeface="Times New Roman"/>
              </a:rPr>
              <a:t> </a:t>
            </a:r>
            <a:r>
              <a:rPr lang="vi-VN" sz="1200" b="1" spc="-5">
                <a:solidFill>
                  <a:srgbClr val="FF0000"/>
                </a:solidFill>
                <a:latin typeface="Times New Roman"/>
                <a:cs typeface="Times New Roman"/>
              </a:rPr>
              <a:t>ĐIỆN</a:t>
            </a:r>
            <a:r>
              <a:rPr lang="vi-VN" sz="1200" b="1" spc="-40">
                <a:solidFill>
                  <a:srgbClr val="FF0000"/>
                </a:solidFill>
                <a:latin typeface="Times New Roman"/>
                <a:cs typeface="Times New Roman"/>
              </a:rPr>
              <a:t> </a:t>
            </a:r>
            <a:r>
              <a:rPr lang="vi-VN" sz="1200" b="1">
                <a:solidFill>
                  <a:srgbClr val="FF0000"/>
                </a:solidFill>
                <a:latin typeface="Times New Roman"/>
                <a:cs typeface="Times New Roman"/>
              </a:rPr>
              <a:t>TỬ sửa đổi</a:t>
            </a:r>
            <a:r>
              <a:rPr lang="vi-VN" sz="1200" b="1">
                <a:latin typeface="Times New Roman"/>
                <a:cs typeface="Times New Roman"/>
              </a:rPr>
              <a:t> </a:t>
            </a:r>
            <a:r>
              <a:rPr lang="vi-VN" sz="1200" b="1" spc="-5">
                <a:solidFill>
                  <a:srgbClr val="FF0000"/>
                </a:solidFill>
                <a:latin typeface="Times New Roman"/>
                <a:cs typeface="Times New Roman"/>
              </a:rPr>
              <a:t>Số: 20/2023/QH15</a:t>
            </a:r>
          </a:p>
          <a:p>
            <a:pPr lvl="0" algn="just">
              <a:defRPr/>
            </a:pPr>
            <a:r>
              <a:rPr lang="vi-VN" sz="1200" b="1" spc="-5">
                <a:solidFill>
                  <a:srgbClr val="3E3E3E"/>
                </a:solidFill>
                <a:latin typeface="Times New Roman"/>
                <a:cs typeface="Times New Roman"/>
              </a:rPr>
              <a:t>Điều 34: </a:t>
            </a:r>
            <a:r>
              <a:rPr lang="vi-VN" sz="1200" spc="-5">
                <a:solidFill>
                  <a:srgbClr val="3E3E3E"/>
                </a:solidFill>
                <a:latin typeface="Times New Roman"/>
                <a:cs typeface="Times New Roman"/>
              </a:rPr>
              <a:t>Hợp đồng điện tử được giao kết hoặc thực hiện từ sự tương tác giữa một hệ thống thông tin tự động với người hoặc giữa các hệ thống thông tin tự động với nhau không bị phủ nhận giá trị pháp lý chỉ vì không có sự kiểm tra hay can thiệp của con người vào từng hành động cụ thể do các hệ thống thông tin tự động thực hiện hay vào hợp đồng.</a:t>
            </a:r>
            <a:endParaRPr lang="en-US" sz="1200">
              <a:solidFill>
                <a:srgbClr val="151617"/>
              </a:solidFill>
              <a:latin typeface="Arimo"/>
              <a:ea typeface="Arimo"/>
              <a:cs typeface="Arimo"/>
              <a:sym typeface="Arimo"/>
            </a:endParaRPr>
          </a:p>
        </p:txBody>
      </p:sp>
      <p:sp>
        <p:nvSpPr>
          <p:cNvPr id="3" name="object 3">
            <a:extLst>
              <a:ext uri="{FF2B5EF4-FFF2-40B4-BE49-F238E27FC236}">
                <a16:creationId xmlns:a16="http://schemas.microsoft.com/office/drawing/2014/main" id="{A9D58628-F90E-17CA-6B86-5B673E0205DB}"/>
              </a:ext>
            </a:extLst>
          </p:cNvPr>
          <p:cNvSpPr/>
          <p:nvPr/>
        </p:nvSpPr>
        <p:spPr>
          <a:xfrm>
            <a:off x="125632" y="60702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9B34EF59-4358-9D9B-23F1-BA3EC6C3B45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10800" y="6066004"/>
            <a:ext cx="1752602" cy="643848"/>
          </a:xfrm>
          <a:prstGeom prst="rect">
            <a:avLst/>
          </a:prstGeom>
        </p:spPr>
      </p:pic>
      <p:sp>
        <p:nvSpPr>
          <p:cNvPr id="32" name="泪滴形 22">
            <a:extLst>
              <a:ext uri="{FF2B5EF4-FFF2-40B4-BE49-F238E27FC236}">
                <a16:creationId xmlns:a16="http://schemas.microsoft.com/office/drawing/2014/main" id="{553D4D5A-AEA4-430A-BBDC-B52E914E8C0D}"/>
              </a:ext>
            </a:extLst>
          </p:cNvPr>
          <p:cNvSpPr/>
          <p:nvPr/>
        </p:nvSpPr>
        <p:spPr>
          <a:xfrm rot="8100000">
            <a:off x="5173184" y="2240996"/>
            <a:ext cx="1087277" cy="1087277"/>
          </a:xfrm>
          <a:prstGeom prst="teardrop">
            <a:avLst/>
          </a:prstGeom>
          <a:gradFill>
            <a:gsLst>
              <a:gs pos="0">
                <a:srgbClr val="CB3E2F"/>
              </a:gs>
              <a:gs pos="100000">
                <a:srgbClr val="3448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33" name="矩形 23">
            <a:extLst>
              <a:ext uri="{FF2B5EF4-FFF2-40B4-BE49-F238E27FC236}">
                <a16:creationId xmlns:a16="http://schemas.microsoft.com/office/drawing/2014/main" id="{C5AD9783-5A2C-4108-8D19-476C0B4EF903}"/>
              </a:ext>
            </a:extLst>
          </p:cNvPr>
          <p:cNvSpPr/>
          <p:nvPr/>
        </p:nvSpPr>
        <p:spPr>
          <a:xfrm>
            <a:off x="5253381" y="2550335"/>
            <a:ext cx="89051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2020</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
        <p:nvSpPr>
          <p:cNvPr id="36" name="矩形 23">
            <a:extLst>
              <a:ext uri="{FF2B5EF4-FFF2-40B4-BE49-F238E27FC236}">
                <a16:creationId xmlns:a16="http://schemas.microsoft.com/office/drawing/2014/main" id="{C5AD9783-5A2C-4108-8D19-476C0B4EF903}"/>
              </a:ext>
            </a:extLst>
          </p:cNvPr>
          <p:cNvSpPr/>
          <p:nvPr/>
        </p:nvSpPr>
        <p:spPr>
          <a:xfrm>
            <a:off x="2838489" y="2888659"/>
            <a:ext cx="89051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2019</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
        <p:nvSpPr>
          <p:cNvPr id="37" name="任意多边形 9">
            <a:extLst>
              <a:ext uri="{FF2B5EF4-FFF2-40B4-BE49-F238E27FC236}">
                <a16:creationId xmlns:a16="http://schemas.microsoft.com/office/drawing/2014/main" id="{B87CE7B2-0B65-8209-220F-C4473C892628}"/>
              </a:ext>
            </a:extLst>
          </p:cNvPr>
          <p:cNvSpPr/>
          <p:nvPr/>
        </p:nvSpPr>
        <p:spPr>
          <a:xfrm flipH="1">
            <a:off x="10136492" y="2518181"/>
            <a:ext cx="701187" cy="843240"/>
          </a:xfrm>
          <a:custGeom>
            <a:avLst/>
            <a:gdLst>
              <a:gd name="connsiteX0" fmla="*/ 0 w 0"/>
              <a:gd name="connsiteY0" fmla="*/ 1145513 h 1145513"/>
              <a:gd name="connsiteX1" fmla="*/ 0 w 0"/>
              <a:gd name="connsiteY1" fmla="*/ 0 h 1145513"/>
            </a:gdLst>
            <a:ahLst/>
            <a:cxnLst>
              <a:cxn ang="0">
                <a:pos x="connsiteX0" y="connsiteY0"/>
              </a:cxn>
              <a:cxn ang="0">
                <a:pos x="connsiteX1" y="connsiteY1"/>
              </a:cxn>
            </a:cxnLst>
            <a:rect l="l" t="t" r="r" b="b"/>
            <a:pathLst>
              <a:path h="1145513">
                <a:moveTo>
                  <a:pt x="0" y="1145513"/>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38" name="泪滴形 22">
            <a:extLst>
              <a:ext uri="{FF2B5EF4-FFF2-40B4-BE49-F238E27FC236}">
                <a16:creationId xmlns:a16="http://schemas.microsoft.com/office/drawing/2014/main" id="{8B0469F7-1635-A45B-34A1-07FACEA918E0}"/>
              </a:ext>
            </a:extLst>
          </p:cNvPr>
          <p:cNvSpPr/>
          <p:nvPr/>
        </p:nvSpPr>
        <p:spPr>
          <a:xfrm rot="8100000">
            <a:off x="10299825" y="1304161"/>
            <a:ext cx="1087277" cy="1087277"/>
          </a:xfrm>
          <a:prstGeom prst="teardrop">
            <a:avLst/>
          </a:prstGeom>
          <a:gradFill>
            <a:gsLst>
              <a:gs pos="0">
                <a:srgbClr val="CB3E2F"/>
              </a:gs>
              <a:gs pos="100000">
                <a:srgbClr val="3448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panose="02020603050405020304" pitchFamily="18" charset="0"/>
              <a:ea typeface="等线" panose="02010600030101010101" pitchFamily="2" charset="-122"/>
              <a:cs typeface="Times" panose="02020603050405020304" pitchFamily="18" charset="0"/>
            </a:endParaRPr>
          </a:p>
        </p:txBody>
      </p:sp>
      <p:sp>
        <p:nvSpPr>
          <p:cNvPr id="39" name="矩形 23">
            <a:extLst>
              <a:ext uri="{FF2B5EF4-FFF2-40B4-BE49-F238E27FC236}">
                <a16:creationId xmlns:a16="http://schemas.microsoft.com/office/drawing/2014/main" id="{4A60547D-314F-1546-147A-2DF17D982B2E}"/>
              </a:ext>
            </a:extLst>
          </p:cNvPr>
          <p:cNvSpPr/>
          <p:nvPr/>
        </p:nvSpPr>
        <p:spPr>
          <a:xfrm>
            <a:off x="10314589" y="1575750"/>
            <a:ext cx="1057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rPr>
              <a:t>2025</a:t>
            </a:r>
            <a:endParaRPr kumimoji="0" lang="zh-CN" altLang="en-US" sz="2400" b="1" i="0" u="none" strike="noStrike" kern="1200" cap="none" spc="0" normalizeH="0" baseline="0" noProof="0" dirty="0">
              <a:ln>
                <a:noFill/>
              </a:ln>
              <a:solidFill>
                <a:prstClr val="white"/>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
        <p:nvSpPr>
          <p:cNvPr id="40" name="TextBox 39">
            <a:extLst>
              <a:ext uri="{FF2B5EF4-FFF2-40B4-BE49-F238E27FC236}">
                <a16:creationId xmlns:a16="http://schemas.microsoft.com/office/drawing/2014/main" id="{3955B863-7B02-ACA2-F3DA-1DB286A5DC61}"/>
              </a:ext>
            </a:extLst>
          </p:cNvPr>
          <p:cNvSpPr txBox="1"/>
          <p:nvPr/>
        </p:nvSpPr>
        <p:spPr>
          <a:xfrm>
            <a:off x="7907789" y="27038"/>
            <a:ext cx="433370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en-US" sz="1200" b="1" i="0" u="none" strike="noStrike" kern="1200" cap="none" spc="0" normalizeH="0" baseline="0" noProof="0">
                <a:ln>
                  <a:noFill/>
                </a:ln>
                <a:solidFill>
                  <a:srgbClr val="FF0000"/>
                </a:solidFill>
                <a:effectLst/>
                <a:uLnTx/>
                <a:uFillTx/>
                <a:latin typeface="Times" panose="02020603050405020304" pitchFamily="18" charset="0"/>
                <a:ea typeface="Open Sans" panose="020B0606030504020204" pitchFamily="34" charset="0"/>
                <a:cs typeface="Times" panose="02020603050405020304" pitchFamily="18" charset="0"/>
              </a:rPr>
              <a:t>NGHỊ ĐỊNH </a:t>
            </a:r>
            <a:r>
              <a:rPr lang="en-US" sz="1200" b="1">
                <a:solidFill>
                  <a:srgbClr val="FF0000"/>
                </a:solidFill>
                <a:latin typeface="Times" panose="02020603050405020304" pitchFamily="18" charset="0"/>
                <a:ea typeface="Open Sans" panose="020B0606030504020204" pitchFamily="34" charset="0"/>
                <a:cs typeface="Times" panose="02020603050405020304" pitchFamily="18" charset="0"/>
              </a:rPr>
              <a:t>337/2025/NĐ-CP </a:t>
            </a:r>
            <a:endParaRPr kumimoji="0" lang="en-US" sz="1200" b="1" i="0" u="none" strike="noStrike" kern="1200" cap="none" spc="0" normalizeH="0" baseline="0" noProof="0">
              <a:ln>
                <a:noFill/>
              </a:ln>
              <a:solidFill>
                <a:srgbClr val="FF0000"/>
              </a:solidFill>
              <a:effectLst/>
              <a:uLnTx/>
              <a:uFillTx/>
              <a:latin typeface="Times" panose="02020603050405020304" pitchFamily="18" charset="0"/>
              <a:ea typeface="Open Sans" panose="020B0606030504020204" pitchFamily="34" charset="0"/>
              <a:cs typeface="Times" panose="02020603050405020304" pitchFamily="18" charset="0"/>
            </a:endParaRPr>
          </a:p>
          <a:p>
            <a:pPr lvl="0" algn="just">
              <a:defRPr/>
            </a:pPr>
            <a:r>
              <a:rPr lang="en-US" sz="1200">
                <a:solidFill>
                  <a:srgbClr val="474747"/>
                </a:solidFill>
                <a:latin typeface="Times New Roman" panose="02020603050405020304" pitchFamily="18" charset="0"/>
                <a:cs typeface="Times New Roman" panose="02020603050405020304" pitchFamily="18" charset="0"/>
              </a:rPr>
              <a:t>quy định về hợp đồng lao động điện tử: </a:t>
            </a:r>
          </a:p>
          <a:p>
            <a:pPr lvl="0" algn="just">
              <a:defRPr/>
            </a:pPr>
            <a:r>
              <a:rPr lang="en-US" sz="1200" b="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Điều 28: </a:t>
            </a:r>
            <a:r>
              <a:rPr lang="vi-VN" sz="12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Chậm nhất là ngày 01 tháng 7 năm 2026, Nền tảng hợp đồng lao động điện tử phải được chính thức đưa vào vận hành. Việc giao kết, thực hiện hợp đồng lao động điện tử được thực hiện theo quy định tại Nghị định này từ ngày 01 tháng 7 năm 2026.</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1309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2A611-B811-CB44-AEAD-05C712DC6BB5}"/>
              </a:ext>
            </a:extLst>
          </p:cNvPr>
          <p:cNvSpPr txBox="1"/>
          <p:nvPr/>
        </p:nvSpPr>
        <p:spPr>
          <a:xfrm>
            <a:off x="133166" y="43009"/>
            <a:ext cx="12493840" cy="461665"/>
          </a:xfrm>
          <a:prstGeom prst="rect">
            <a:avLst/>
          </a:prstGeom>
        </p:spPr>
        <p:txBody>
          <a:bodyPr wrap="square" rtlCol="0">
            <a:spAutoFit/>
          </a:bodyPr>
          <a:lstStyle/>
          <a:p>
            <a:pPr lvl="0"/>
            <a:r>
              <a:rPr lang="en-US" sz="2400" b="1">
                <a:solidFill>
                  <a:srgbClr val="FF0000"/>
                </a:solidFill>
                <a:latin typeface="Times" panose="02020603050405020304" pitchFamily="18" charset="0"/>
                <a:ea typeface="Inter" panose="020B0604020202020204" charset="0"/>
                <a:cs typeface="Times" panose="02020603050405020304" pitchFamily="18" charset="0"/>
              </a:rPr>
              <a:t>3. NGHỊ ĐỊNH 337/2025/NĐ-CP – CỦNG CỐ GIÁ TRỊ CHO HỢP ĐỒNG ĐIỆN TỬ </a:t>
            </a:r>
            <a:endParaRPr lang="en-US" sz="2400" b="1" dirty="0">
              <a:solidFill>
                <a:srgbClr val="FF0000"/>
              </a:solidFill>
              <a:latin typeface="Times" panose="02020603050405020304" pitchFamily="18" charset="0"/>
              <a:ea typeface="Inter" panose="020B0604020202020204" charset="0"/>
              <a:cs typeface="Times" panose="02020603050405020304" pitchFamily="18" charset="0"/>
            </a:endParaRPr>
          </a:p>
        </p:txBody>
      </p:sp>
      <p:sp>
        <p:nvSpPr>
          <p:cNvPr id="29" name="object 3">
            <a:extLst>
              <a:ext uri="{FF2B5EF4-FFF2-40B4-BE49-F238E27FC236}">
                <a16:creationId xmlns:a16="http://schemas.microsoft.com/office/drawing/2014/main" id="{A9D58628-F90E-17CA-6B86-5B673E0205DB}"/>
              </a:ext>
            </a:extLst>
          </p:cNvPr>
          <p:cNvSpPr/>
          <p:nvPr/>
        </p:nvSpPr>
        <p:spPr>
          <a:xfrm>
            <a:off x="68180" y="510693"/>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panose="02020603050405020304" pitchFamily="18" charset="0"/>
              <a:cs typeface="Times" panose="02020603050405020304" pitchFamily="18" charset="0"/>
            </a:endParaRPr>
          </a:p>
        </p:txBody>
      </p:sp>
      <p:sp>
        <p:nvSpPr>
          <p:cNvPr id="15" name="TextBox 4"/>
          <p:cNvSpPr txBox="1"/>
          <p:nvPr/>
        </p:nvSpPr>
        <p:spPr>
          <a:xfrm>
            <a:off x="437446" y="929165"/>
            <a:ext cx="9611185" cy="602729"/>
          </a:xfrm>
          <a:prstGeom prst="rect">
            <a:avLst/>
          </a:prstGeom>
        </p:spPr>
        <p:txBody>
          <a:bodyPr wrap="square" lIns="0" tIns="0" rIns="0" bIns="0" rtlCol="0" anchor="t">
            <a:spAutoFit/>
          </a:bodyPr>
          <a:lstStyle/>
          <a:p>
            <a:pPr algn="l">
              <a:lnSpc>
                <a:spcPts val="4702"/>
              </a:lnSpc>
            </a:pPr>
            <a:endParaRPr lang="en-US" sz="1400" dirty="0">
              <a:solidFill>
                <a:srgbClr val="151617"/>
              </a:solidFill>
              <a:latin typeface="Times" panose="02020603050405020304" pitchFamily="18" charset="0"/>
              <a:ea typeface="Arimo"/>
              <a:cs typeface="Times" panose="02020603050405020304" pitchFamily="18" charset="0"/>
              <a:sym typeface="Arimo"/>
            </a:endParaRPr>
          </a:p>
        </p:txBody>
      </p:sp>
      <p:grpSp>
        <p:nvGrpSpPr>
          <p:cNvPr id="17" name="Group 5"/>
          <p:cNvGrpSpPr/>
          <p:nvPr/>
        </p:nvGrpSpPr>
        <p:grpSpPr>
          <a:xfrm>
            <a:off x="251582" y="1048979"/>
            <a:ext cx="5654570" cy="1839435"/>
            <a:chOff x="0" y="0"/>
            <a:chExt cx="10692511" cy="2821178"/>
          </a:xfrm>
        </p:grpSpPr>
        <p:sp>
          <p:nvSpPr>
            <p:cNvPr id="18" name="Freeform 6"/>
            <p:cNvSpPr/>
            <p:nvPr/>
          </p:nvSpPr>
          <p:spPr>
            <a:xfrm>
              <a:off x="6350" y="6350"/>
              <a:ext cx="10679811" cy="2808477"/>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sp>
        <p:sp>
          <p:nvSpPr>
            <p:cNvPr id="20" name="Freeform 7"/>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sp>
      </p:grpSp>
      <p:sp>
        <p:nvSpPr>
          <p:cNvPr id="21" name="TextBox 8"/>
          <p:cNvSpPr txBox="1"/>
          <p:nvPr/>
        </p:nvSpPr>
        <p:spPr>
          <a:xfrm>
            <a:off x="1827141" y="1179667"/>
            <a:ext cx="3954548" cy="1508105"/>
          </a:xfrm>
          <a:prstGeom prst="rect">
            <a:avLst/>
          </a:prstGeom>
        </p:spPr>
        <p:txBody>
          <a:bodyPr wrap="square" lIns="0" tIns="0" rIns="0" bIns="0" rtlCol="0" anchor="t">
            <a:spAutoFit/>
          </a:bodyPr>
          <a:lstStyle/>
          <a:p>
            <a:pPr algn="just"/>
            <a:r>
              <a:rPr lang="vi-VN" sz="1400" b="1">
                <a:latin typeface="Times" panose="02020603050405020304" pitchFamily="18" charset="0"/>
                <a:cs typeface="Times" panose="02020603050405020304" pitchFamily="18" charset="0"/>
              </a:rPr>
              <a:t>Hoàn thiện hành lang pháp lý chuyên biệt</a:t>
            </a:r>
          </a:p>
          <a:p>
            <a:pPr algn="just"/>
            <a:r>
              <a:rPr lang="vi-VN" sz="1400" b="1">
                <a:latin typeface="Times" panose="02020603050405020304" pitchFamily="18" charset="0"/>
                <a:cs typeface="Times" panose="02020603050405020304" pitchFamily="18" charset="0"/>
              </a:rPr>
              <a:t>Giá trị:</a:t>
            </a:r>
            <a:r>
              <a:rPr lang="vi-VN" sz="1400">
                <a:latin typeface="Times" panose="02020603050405020304" pitchFamily="18" charset="0"/>
                <a:cs typeface="Times" panose="02020603050405020304" pitchFamily="18" charset="0"/>
              </a:rPr>
              <a:t> </a:t>
            </a:r>
            <a:r>
              <a:rPr lang="en-US" sz="1400">
                <a:latin typeface="Times" panose="02020603050405020304" pitchFamily="18" charset="0"/>
                <a:cs typeface="Times" panose="02020603050405020304" pitchFamily="18" charset="0"/>
              </a:rPr>
              <a:t>Quy định </a:t>
            </a:r>
            <a:r>
              <a:rPr lang="vi-VN" sz="1400">
                <a:latin typeface="Times" panose="02020603050405020304" pitchFamily="18" charset="0"/>
                <a:cs typeface="Times" panose="02020603050405020304" pitchFamily="18" charset="0"/>
              </a:rPr>
              <a:t>rõ ràng quy trình,</a:t>
            </a:r>
            <a:r>
              <a:rPr lang="en-US" sz="1400">
                <a:latin typeface="Times" panose="02020603050405020304" pitchFamily="18" charset="0"/>
                <a:cs typeface="Times" panose="02020603050405020304" pitchFamily="18" charset="0"/>
              </a:rPr>
              <a:t> kỹ thuật đảm bảo hợp đồng an toàn, quy định</a:t>
            </a:r>
            <a:r>
              <a:rPr lang="vi-VN" sz="1400">
                <a:latin typeface="Times" panose="02020603050405020304" pitchFamily="18" charset="0"/>
                <a:cs typeface="Times" panose="02020603050405020304" pitchFamily="18" charset="0"/>
              </a:rPr>
              <a:t> quyền và nghĩa vụ của các bên trong quan hệ lao động điện tử.</a:t>
            </a:r>
          </a:p>
          <a:p>
            <a:pPr algn="just"/>
            <a:r>
              <a:rPr lang="vi-VN" sz="1400" b="1">
                <a:latin typeface="Times" panose="02020603050405020304" pitchFamily="18" charset="0"/>
                <a:cs typeface="Times" panose="02020603050405020304" pitchFamily="18" charset="0"/>
              </a:rPr>
              <a:t>Ý nghĩa:</a:t>
            </a:r>
            <a:r>
              <a:rPr lang="vi-VN" sz="1400">
                <a:latin typeface="Times" panose="02020603050405020304" pitchFamily="18" charset="0"/>
                <a:cs typeface="Times" panose="02020603050405020304" pitchFamily="18" charset="0"/>
              </a:rPr>
              <a:t> Giúp doanh nghiệp tự tin loại bỏ hoàn toàn hợp đồng giấy mà không lo ngại rủi ro </a:t>
            </a:r>
            <a:r>
              <a:rPr lang="en-US" sz="1400">
                <a:latin typeface="Times" panose="02020603050405020304" pitchFamily="18" charset="0"/>
                <a:cs typeface="Times" panose="02020603050405020304" pitchFamily="18" charset="0"/>
              </a:rPr>
              <a:t>bị </a:t>
            </a:r>
            <a:r>
              <a:rPr lang="vi-VN" sz="1400">
                <a:latin typeface="Times" panose="02020603050405020304" pitchFamily="18" charset="0"/>
                <a:cs typeface="Times" panose="02020603050405020304" pitchFamily="18" charset="0"/>
              </a:rPr>
              <a:t>bác bỏ tính pháp lý</a:t>
            </a:r>
            <a:r>
              <a:rPr lang="en-US" sz="1400">
                <a:latin typeface="Times" panose="02020603050405020304" pitchFamily="18" charset="0"/>
                <a:cs typeface="Times" panose="02020603050405020304" pitchFamily="18" charset="0"/>
              </a:rPr>
              <a:t>. </a:t>
            </a:r>
            <a:endParaRPr lang="en-US" sz="1400" b="1">
              <a:solidFill>
                <a:srgbClr val="FF0000"/>
              </a:solidFill>
              <a:latin typeface="Times" panose="02020603050405020304" pitchFamily="18" charset="0"/>
              <a:ea typeface="Montserrat Bold"/>
              <a:cs typeface="Times" panose="02020603050405020304" pitchFamily="18" charset="0"/>
              <a:sym typeface="Montserrat Bold"/>
            </a:endParaRPr>
          </a:p>
        </p:txBody>
      </p:sp>
      <p:grpSp>
        <p:nvGrpSpPr>
          <p:cNvPr id="45" name="Group 44"/>
          <p:cNvGrpSpPr/>
          <p:nvPr/>
        </p:nvGrpSpPr>
        <p:grpSpPr>
          <a:xfrm>
            <a:off x="6251758" y="1082060"/>
            <a:ext cx="5654570" cy="1831530"/>
            <a:chOff x="0" y="0"/>
            <a:chExt cx="10692511" cy="2821178"/>
          </a:xfrm>
        </p:grpSpPr>
        <p:sp>
          <p:nvSpPr>
            <p:cNvPr id="46" name="Freeform 45"/>
            <p:cNvSpPr/>
            <p:nvPr/>
          </p:nvSpPr>
          <p:spPr>
            <a:xfrm>
              <a:off x="6350" y="6350"/>
              <a:ext cx="10679811" cy="2808478"/>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txBody>
            <a:bodyPr/>
            <a:lstStyle/>
            <a:p>
              <a:endParaRPr lang="en-US">
                <a:latin typeface="Times" panose="02020603050405020304" pitchFamily="18" charset="0"/>
                <a:cs typeface="Times" panose="02020603050405020304" pitchFamily="18" charset="0"/>
              </a:endParaRPr>
            </a:p>
          </p:txBody>
        </p:sp>
        <p:sp>
          <p:nvSpPr>
            <p:cNvPr id="47" name="Freeform 46"/>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txBody>
            <a:bodyPr/>
            <a:lstStyle/>
            <a:p>
              <a:endParaRPr lang="en-US">
                <a:latin typeface="Times" panose="02020603050405020304" pitchFamily="18" charset="0"/>
                <a:cs typeface="Times" panose="02020603050405020304" pitchFamily="18" charset="0"/>
              </a:endParaRPr>
            </a:p>
          </p:txBody>
        </p:sp>
      </p:grpSp>
      <p:sp>
        <p:nvSpPr>
          <p:cNvPr id="5" name="Rectangle 4"/>
          <p:cNvSpPr/>
          <p:nvPr/>
        </p:nvSpPr>
        <p:spPr>
          <a:xfrm>
            <a:off x="7688275" y="1170769"/>
            <a:ext cx="4214695" cy="1600438"/>
          </a:xfrm>
          <a:prstGeom prst="rect">
            <a:avLst/>
          </a:prstGeom>
        </p:spPr>
        <p:txBody>
          <a:bodyPr wrap="square">
            <a:spAutoFit/>
          </a:bodyPr>
          <a:lstStyle/>
          <a:p>
            <a:pPr algn="just"/>
            <a:r>
              <a:rPr lang="vi-VN" sz="1400" b="1">
                <a:latin typeface="Times" panose="02020603050405020304" pitchFamily="18" charset="0"/>
                <a:cs typeface="Times" panose="02020603050405020304" pitchFamily="18" charset="0"/>
              </a:rPr>
              <a:t>Tiêu chuẩn</a:t>
            </a:r>
            <a:r>
              <a:rPr lang="en-US" sz="1400" b="1">
                <a:latin typeface="Times" panose="02020603050405020304" pitchFamily="18" charset="0"/>
                <a:cs typeface="Times" panose="02020603050405020304" pitchFamily="18" charset="0"/>
              </a:rPr>
              <a:t> công nghệ định danh</a:t>
            </a:r>
            <a:r>
              <a:rPr lang="vi-VN" sz="1400" b="1">
                <a:latin typeface="Times" panose="02020603050405020304" pitchFamily="18" charset="0"/>
                <a:cs typeface="Times" panose="02020603050405020304" pitchFamily="18" charset="0"/>
              </a:rPr>
              <a:t> </a:t>
            </a:r>
            <a:r>
              <a:rPr lang="en-US" sz="1400" b="1">
                <a:latin typeface="Times" panose="02020603050405020304" pitchFamily="18" charset="0"/>
                <a:cs typeface="Times" panose="02020603050405020304" pitchFamily="18" charset="0"/>
              </a:rPr>
              <a:t>rõ ràng </a:t>
            </a:r>
          </a:p>
          <a:p>
            <a:pPr algn="just"/>
            <a:r>
              <a:rPr lang="vi-VN" sz="1400" b="1">
                <a:latin typeface="Times" panose="02020603050405020304" pitchFamily="18" charset="0"/>
                <a:cs typeface="Times" panose="02020603050405020304" pitchFamily="18" charset="0"/>
              </a:rPr>
              <a:t>Giá trị:</a:t>
            </a:r>
            <a:r>
              <a:rPr lang="vi-VN" sz="1400">
                <a:latin typeface="Times" panose="02020603050405020304" pitchFamily="18" charset="0"/>
                <a:cs typeface="Times" panose="02020603050405020304" pitchFamily="18" charset="0"/>
              </a:rPr>
              <a:t> Quy định cụ thể các phương thức xác thực danh tính người lao động (như gắn chip CCCD, sinh trắc học) và các loại chữ ký điện tử được chấp nhận.</a:t>
            </a:r>
          </a:p>
          <a:p>
            <a:pPr algn="just">
              <a:buFont typeface="Arial" panose="020B0604020202020204" pitchFamily="34" charset="0"/>
              <a:buChar char="•"/>
            </a:pPr>
            <a:r>
              <a:rPr lang="vi-VN" sz="1400" b="1">
                <a:latin typeface="Times" panose="02020603050405020304" pitchFamily="18" charset="0"/>
                <a:cs typeface="Times" panose="02020603050405020304" pitchFamily="18" charset="0"/>
              </a:rPr>
              <a:t>Ý nghĩa:</a:t>
            </a:r>
            <a:r>
              <a:rPr lang="vi-VN" sz="1400">
                <a:latin typeface="Times" panose="02020603050405020304" pitchFamily="18" charset="0"/>
                <a:cs typeface="Times" panose="02020603050405020304" pitchFamily="18" charset="0"/>
              </a:rPr>
              <a:t> Đảm bảo tính </a:t>
            </a:r>
            <a:r>
              <a:rPr lang="vi-VN" sz="1400" b="1">
                <a:latin typeface="Times" panose="02020603050405020304" pitchFamily="18" charset="0"/>
                <a:cs typeface="Times" panose="02020603050405020304" pitchFamily="18" charset="0"/>
              </a:rPr>
              <a:t>chống chối bỏ</a:t>
            </a:r>
            <a:r>
              <a:rPr lang="vi-VN" sz="1400">
                <a:latin typeface="Times" panose="02020603050405020304" pitchFamily="18" charset="0"/>
                <a:cs typeface="Times" panose="02020603050405020304" pitchFamily="18" charset="0"/>
              </a:rPr>
              <a:t>. Người lao động không thể phủ nhận việc mình đã ký, và doanh nghiệp đảm bảo được tính toàn vẹn của nội dung hợp đồng</a:t>
            </a:r>
            <a:r>
              <a:rPr lang="en-US" sz="1400">
                <a:latin typeface="Times" panose="02020603050405020304" pitchFamily="18" charset="0"/>
                <a:cs typeface="Times" panose="02020603050405020304" pitchFamily="18" charset="0"/>
              </a:rPr>
              <a:t>.</a:t>
            </a:r>
            <a:endParaRPr lang="vi-VN" sz="1400">
              <a:latin typeface="Times" panose="02020603050405020304" pitchFamily="18" charset="0"/>
              <a:cs typeface="Times" panose="02020603050405020304" pitchFamily="18" charset="0"/>
            </a:endParaRPr>
          </a:p>
        </p:txBody>
      </p:sp>
      <p:grpSp>
        <p:nvGrpSpPr>
          <p:cNvPr id="49" name="Group 5"/>
          <p:cNvGrpSpPr/>
          <p:nvPr/>
        </p:nvGrpSpPr>
        <p:grpSpPr>
          <a:xfrm>
            <a:off x="200077" y="3329465"/>
            <a:ext cx="5654570" cy="1839435"/>
            <a:chOff x="0" y="0"/>
            <a:chExt cx="10692511" cy="2821178"/>
          </a:xfrm>
        </p:grpSpPr>
        <p:sp>
          <p:nvSpPr>
            <p:cNvPr id="50" name="Freeform 6"/>
            <p:cNvSpPr/>
            <p:nvPr/>
          </p:nvSpPr>
          <p:spPr>
            <a:xfrm>
              <a:off x="6350" y="6350"/>
              <a:ext cx="10679811" cy="2808478"/>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sp>
        <p:sp>
          <p:nvSpPr>
            <p:cNvPr id="51" name="Freeform 7"/>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sp>
      </p:grpSp>
      <p:sp>
        <p:nvSpPr>
          <p:cNvPr id="52" name="TextBox 8"/>
          <p:cNvSpPr txBox="1"/>
          <p:nvPr/>
        </p:nvSpPr>
        <p:spPr>
          <a:xfrm>
            <a:off x="1769097" y="3426079"/>
            <a:ext cx="3954548" cy="1508105"/>
          </a:xfrm>
          <a:prstGeom prst="rect">
            <a:avLst/>
          </a:prstGeom>
        </p:spPr>
        <p:txBody>
          <a:bodyPr wrap="square" lIns="0" tIns="0" rIns="0" bIns="0" rtlCol="0" anchor="t">
            <a:spAutoFit/>
          </a:bodyPr>
          <a:lstStyle/>
          <a:p>
            <a:pPr algn="just"/>
            <a:r>
              <a:rPr lang="en-US" sz="1400" b="1">
                <a:latin typeface="Times" panose="02020603050405020304" pitchFamily="18" charset="0"/>
                <a:cs typeface="Times" panose="02020603050405020304" pitchFamily="18" charset="0"/>
              </a:rPr>
              <a:t>Liên thông dữ liệu quốc gia </a:t>
            </a:r>
          </a:p>
          <a:p>
            <a:pPr algn="just"/>
            <a:r>
              <a:rPr lang="vi-VN" sz="1400" b="1">
                <a:latin typeface="Times" panose="02020603050405020304" pitchFamily="18" charset="0"/>
                <a:cs typeface="Times" panose="02020603050405020304" pitchFamily="18" charset="0"/>
              </a:rPr>
              <a:t>Giá trị: </a:t>
            </a:r>
            <a:r>
              <a:rPr lang="vi-VN" sz="1400">
                <a:latin typeface="Times" panose="02020603050405020304" pitchFamily="18" charset="0"/>
                <a:cs typeface="Times" panose="02020603050405020304" pitchFamily="18" charset="0"/>
              </a:rPr>
              <a:t>Tạo cơ chế kết nối liên thông dữ liệu giữa Hợp đồng điện tử của doanh nghiệp với hệ thống Bảo hiểm xã hội và Thuế.</a:t>
            </a:r>
            <a:endParaRPr lang="en-US" sz="1400">
              <a:latin typeface="Times" panose="02020603050405020304" pitchFamily="18" charset="0"/>
              <a:cs typeface="Times" panose="02020603050405020304" pitchFamily="18" charset="0"/>
            </a:endParaRPr>
          </a:p>
          <a:p>
            <a:pPr algn="just"/>
            <a:r>
              <a:rPr lang="vi-VN" sz="1400" b="1">
                <a:latin typeface="Times" panose="02020603050405020304" pitchFamily="18" charset="0"/>
                <a:cs typeface="Times" panose="02020603050405020304" pitchFamily="18" charset="0"/>
              </a:rPr>
              <a:t>Ý nghĩa: </a:t>
            </a:r>
            <a:r>
              <a:rPr lang="en-US" sz="1400">
                <a:latin typeface="Times" panose="02020603050405020304" pitchFamily="18" charset="0"/>
                <a:cs typeface="Times" panose="02020603050405020304" pitchFamily="18" charset="0"/>
              </a:rPr>
              <a:t>Báo cáo </a:t>
            </a:r>
            <a:r>
              <a:rPr lang="vi-VN" sz="1400">
                <a:latin typeface="Times" panose="02020603050405020304" pitchFamily="18" charset="0"/>
                <a:cs typeface="Times" panose="02020603050405020304" pitchFamily="18" charset="0"/>
              </a:rPr>
              <a:t>tăng/giảm lao động hoặc giải quyết chế độ sẽ được tự động hóa dựa trên dữ liệu hợp đồng đã ký, không cần nộp bản sao giấy như trước.</a:t>
            </a:r>
            <a:endParaRPr lang="en-US" sz="1400">
              <a:solidFill>
                <a:srgbClr val="FF0000"/>
              </a:solidFill>
              <a:latin typeface="Times" panose="02020603050405020304" pitchFamily="18" charset="0"/>
              <a:ea typeface="Montserrat Bold"/>
              <a:cs typeface="Times" panose="02020603050405020304" pitchFamily="18" charset="0"/>
              <a:sym typeface="Montserrat Bold"/>
            </a:endParaRPr>
          </a:p>
        </p:txBody>
      </p:sp>
      <p:grpSp>
        <p:nvGrpSpPr>
          <p:cNvPr id="53" name="Group 52"/>
          <p:cNvGrpSpPr/>
          <p:nvPr/>
        </p:nvGrpSpPr>
        <p:grpSpPr>
          <a:xfrm>
            <a:off x="6248400" y="3337370"/>
            <a:ext cx="5654570" cy="1831530"/>
            <a:chOff x="0" y="0"/>
            <a:chExt cx="10692511" cy="2821178"/>
          </a:xfrm>
        </p:grpSpPr>
        <p:sp>
          <p:nvSpPr>
            <p:cNvPr id="54" name="Freeform 53"/>
            <p:cNvSpPr/>
            <p:nvPr/>
          </p:nvSpPr>
          <p:spPr>
            <a:xfrm>
              <a:off x="6350" y="6350"/>
              <a:ext cx="10679811" cy="2808478"/>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txBody>
            <a:bodyPr/>
            <a:lstStyle/>
            <a:p>
              <a:endParaRPr lang="en-US">
                <a:latin typeface="Times" panose="02020603050405020304" pitchFamily="18" charset="0"/>
                <a:cs typeface="Times" panose="02020603050405020304" pitchFamily="18" charset="0"/>
              </a:endParaRPr>
            </a:p>
          </p:txBody>
        </p:sp>
        <p:sp>
          <p:nvSpPr>
            <p:cNvPr id="55" name="Freeform 54"/>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txBody>
            <a:bodyPr/>
            <a:lstStyle/>
            <a:p>
              <a:endParaRPr lang="en-US">
                <a:latin typeface="Times" panose="02020603050405020304" pitchFamily="18" charset="0"/>
                <a:cs typeface="Times" panose="02020603050405020304" pitchFamily="18" charset="0"/>
              </a:endParaRPr>
            </a:p>
          </p:txBody>
        </p:sp>
      </p:grpSp>
      <p:sp>
        <p:nvSpPr>
          <p:cNvPr id="56" name="Rectangle 55"/>
          <p:cNvSpPr/>
          <p:nvPr/>
        </p:nvSpPr>
        <p:spPr>
          <a:xfrm>
            <a:off x="7514930" y="3426079"/>
            <a:ext cx="4252611" cy="1384995"/>
          </a:xfrm>
          <a:prstGeom prst="rect">
            <a:avLst/>
          </a:prstGeom>
        </p:spPr>
        <p:txBody>
          <a:bodyPr wrap="square">
            <a:spAutoFit/>
          </a:bodyPr>
          <a:lstStyle/>
          <a:p>
            <a:pPr algn="just"/>
            <a:r>
              <a:rPr lang="vi-VN" sz="1400" b="1">
                <a:latin typeface="Times" panose="02020603050405020304" pitchFamily="18" charset="0"/>
                <a:cs typeface="Times" panose="02020603050405020304" pitchFamily="18" charset="0"/>
              </a:rPr>
              <a:t>Bảo vệ dữ liệu cá nhân trong môi trường số</a:t>
            </a:r>
          </a:p>
          <a:p>
            <a:pPr algn="just"/>
            <a:r>
              <a:rPr lang="vi-VN" sz="1400" b="1">
                <a:latin typeface="Times" panose="02020603050405020304" pitchFamily="18" charset="0"/>
                <a:cs typeface="Times" panose="02020603050405020304" pitchFamily="18" charset="0"/>
              </a:rPr>
              <a:t>Giá trị:</a:t>
            </a:r>
            <a:r>
              <a:rPr lang="vi-VN" sz="1400">
                <a:latin typeface="Times" panose="02020603050405020304" pitchFamily="18" charset="0"/>
                <a:cs typeface="Times" panose="02020603050405020304" pitchFamily="18" charset="0"/>
              </a:rPr>
              <a:t> Cụ thể hóa các biện pháp bảo mật thông tin tiền lương, hồ sơ nhân thân theo tinh thần của Nghị định 13/2023/NĐ-CP.</a:t>
            </a:r>
          </a:p>
          <a:p>
            <a:pPr algn="just"/>
            <a:r>
              <a:rPr lang="vi-VN" sz="1400" b="1">
                <a:latin typeface="Times" panose="02020603050405020304" pitchFamily="18" charset="0"/>
                <a:cs typeface="Times" panose="02020603050405020304" pitchFamily="18" charset="0"/>
              </a:rPr>
              <a:t>Ý nghĩa:</a:t>
            </a:r>
            <a:r>
              <a:rPr lang="vi-VN" sz="1400">
                <a:latin typeface="Times" panose="02020603050405020304" pitchFamily="18" charset="0"/>
                <a:cs typeface="Times" panose="02020603050405020304" pitchFamily="18" charset="0"/>
              </a:rPr>
              <a:t> Tăng niềm tin của người lao động khi thực hiện ký kết trực tuyến, giảm thiểu rủi ro rò rỉ thông ti</a:t>
            </a:r>
            <a:r>
              <a:rPr lang="en-US" sz="1400">
                <a:latin typeface="Times" panose="02020603050405020304" pitchFamily="18" charset="0"/>
                <a:cs typeface="Times" panose="02020603050405020304" pitchFamily="18" charset="0"/>
              </a:rPr>
              <a:t>n</a:t>
            </a:r>
            <a:r>
              <a:rPr lang="vi-VN" sz="1400">
                <a:latin typeface="Times" panose="02020603050405020304" pitchFamily="18" charset="0"/>
                <a:cs typeface="Times" panose="02020603050405020304" pitchFamily="18" charset="0"/>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23469"/>
          <a:stretch/>
        </p:blipFill>
        <p:spPr>
          <a:xfrm>
            <a:off x="303084" y="1290915"/>
            <a:ext cx="1221617" cy="1144386"/>
          </a:xfrm>
          <a:prstGeom prst="rect">
            <a:avLst/>
          </a:prstGeom>
        </p:spPr>
      </p:pic>
      <p:pic>
        <p:nvPicPr>
          <p:cNvPr id="8" name="Picture 7"/>
          <p:cNvPicPr>
            <a:picLocks noChangeAspect="1"/>
          </p:cNvPicPr>
          <p:nvPr/>
        </p:nvPicPr>
        <p:blipFill>
          <a:blip r:embed="rId3"/>
          <a:stretch>
            <a:fillRect/>
          </a:stretch>
        </p:blipFill>
        <p:spPr>
          <a:xfrm>
            <a:off x="6353871" y="1370353"/>
            <a:ext cx="1235649" cy="1150397"/>
          </a:xfrm>
          <a:prstGeom prst="rect">
            <a:avLst/>
          </a:prstGeom>
        </p:spPr>
      </p:pic>
      <p:pic>
        <p:nvPicPr>
          <p:cNvPr id="9" name="Picture 8"/>
          <p:cNvPicPr>
            <a:picLocks noChangeAspect="1"/>
          </p:cNvPicPr>
          <p:nvPr/>
        </p:nvPicPr>
        <p:blipFill>
          <a:blip r:embed="rId4"/>
          <a:stretch>
            <a:fillRect/>
          </a:stretch>
        </p:blipFill>
        <p:spPr>
          <a:xfrm>
            <a:off x="303084" y="3577701"/>
            <a:ext cx="1317043" cy="1170100"/>
          </a:xfrm>
          <a:prstGeom prst="rect">
            <a:avLst/>
          </a:prstGeom>
        </p:spPr>
      </p:pic>
      <p:pic>
        <p:nvPicPr>
          <p:cNvPr id="10" name="Picture 9"/>
          <p:cNvPicPr>
            <a:picLocks noChangeAspect="1"/>
          </p:cNvPicPr>
          <p:nvPr/>
        </p:nvPicPr>
        <p:blipFill>
          <a:blip r:embed="rId5"/>
          <a:stretch>
            <a:fillRect/>
          </a:stretch>
        </p:blipFill>
        <p:spPr>
          <a:xfrm>
            <a:off x="6337629" y="3577701"/>
            <a:ext cx="1173943" cy="1013713"/>
          </a:xfrm>
          <a:prstGeom prst="rect">
            <a:avLst/>
          </a:prstGeom>
        </p:spPr>
      </p:pic>
      <p:sp>
        <p:nvSpPr>
          <p:cNvPr id="57" name="Freeform 6"/>
          <p:cNvSpPr/>
          <p:nvPr/>
        </p:nvSpPr>
        <p:spPr>
          <a:xfrm>
            <a:off x="3484912" y="5638588"/>
            <a:ext cx="7756545" cy="709540"/>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sp>
      <p:sp>
        <p:nvSpPr>
          <p:cNvPr id="59" name="TextBox 8"/>
          <p:cNvSpPr txBox="1"/>
          <p:nvPr/>
        </p:nvSpPr>
        <p:spPr>
          <a:xfrm>
            <a:off x="4870565" y="5756688"/>
            <a:ext cx="6196614" cy="246221"/>
          </a:xfrm>
          <a:prstGeom prst="rect">
            <a:avLst/>
          </a:prstGeom>
        </p:spPr>
        <p:txBody>
          <a:bodyPr wrap="square" lIns="0" tIns="0" rIns="0" bIns="0" rtlCol="0" anchor="t">
            <a:spAutoFit/>
          </a:bodyPr>
          <a:lstStyle/>
          <a:p>
            <a:r>
              <a:rPr lang="en-US" sz="1600" b="1">
                <a:solidFill>
                  <a:srgbClr val="FF0000"/>
                </a:solidFill>
                <a:latin typeface="Times" panose="02020603050405020304" pitchFamily="18" charset="0"/>
                <a:cs typeface="Times" panose="02020603050405020304" pitchFamily="18" charset="0"/>
              </a:rPr>
              <a:t>Sẵn sàng chuyển đổi số ngành quản trị nhân lực cho mọi doanh nghiệp.</a:t>
            </a:r>
            <a:r>
              <a:rPr lang="vi-VN" sz="1600" b="1">
                <a:solidFill>
                  <a:srgbClr val="FF0000"/>
                </a:solidFill>
                <a:latin typeface="Times" panose="02020603050405020304" pitchFamily="18" charset="0"/>
                <a:cs typeface="Times" panose="02020603050405020304" pitchFamily="18" charset="0"/>
              </a:rPr>
              <a:t> </a:t>
            </a:r>
            <a:endParaRPr lang="en-US" sz="1600">
              <a:solidFill>
                <a:srgbClr val="FF0000"/>
              </a:solidFill>
              <a:latin typeface="Times" panose="02020603050405020304" pitchFamily="18" charset="0"/>
              <a:ea typeface="Montserrat Bold"/>
              <a:cs typeface="Times" panose="02020603050405020304" pitchFamily="18" charset="0"/>
              <a:sym typeface="Montserrat Bold"/>
            </a:endParaRPr>
          </a:p>
        </p:txBody>
      </p:sp>
      <p:pic>
        <p:nvPicPr>
          <p:cNvPr id="11" name="Picture 10"/>
          <p:cNvPicPr>
            <a:picLocks noChangeAspect="1"/>
          </p:cNvPicPr>
          <p:nvPr/>
        </p:nvPicPr>
        <p:blipFill>
          <a:blip r:embed="rId6"/>
          <a:stretch>
            <a:fillRect/>
          </a:stretch>
        </p:blipFill>
        <p:spPr>
          <a:xfrm>
            <a:off x="3670506" y="5696087"/>
            <a:ext cx="1025782" cy="601095"/>
          </a:xfrm>
          <a:prstGeom prst="rect">
            <a:avLst/>
          </a:prstGeom>
        </p:spPr>
      </p:pic>
    </p:spTree>
    <p:extLst>
      <p:ext uri="{BB962C8B-B14F-4D97-AF65-F5344CB8AC3E}">
        <p14:creationId xmlns:p14="http://schemas.microsoft.com/office/powerpoint/2010/main" val="3747826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620C-2F4D-7553-7E11-09C92D4F4CAF}"/>
            </a:ext>
          </a:extLst>
        </p:cNvPr>
        <p:cNvGrpSpPr/>
        <p:nvPr/>
      </p:nvGrpSpPr>
      <p:grpSpPr>
        <a:xfrm>
          <a:off x="0" y="0"/>
          <a:ext cx="0" cy="0"/>
          <a:chOff x="0" y="0"/>
          <a:chExt cx="0" cy="0"/>
        </a:xfrm>
      </p:grpSpPr>
      <p:sp>
        <p:nvSpPr>
          <p:cNvPr id="61" name="文本框 13">
            <a:extLst>
              <a:ext uri="{FF2B5EF4-FFF2-40B4-BE49-F238E27FC236}">
                <a16:creationId xmlns:a16="http://schemas.microsoft.com/office/drawing/2014/main" id="{B8BE53E8-C3E5-8560-60B8-19AA9DCC8782}"/>
              </a:ext>
            </a:extLst>
          </p:cNvPr>
          <p:cNvSpPr txBox="1"/>
          <p:nvPr/>
        </p:nvSpPr>
        <p:spPr>
          <a:xfrm>
            <a:off x="110238" y="10620"/>
            <a:ext cx="11835245" cy="553998"/>
          </a:xfrm>
          <a:prstGeom prst="rect">
            <a:avLst/>
          </a:prstGeom>
          <a:noFill/>
        </p:spPr>
        <p:txBody>
          <a:bodyPr wrap="square" rtlCol="0">
            <a:spAutoFit/>
            <a:scene3d>
              <a:camera prst="orthographicFront"/>
              <a:lightRig rig="threePt" dir="t"/>
            </a:scene3d>
            <a:sp3d contourW="12700"/>
          </a:bodyPr>
          <a:lstStyle/>
          <a:p>
            <a:pPr defTabSz="914172">
              <a:spcAft>
                <a:spcPts val="300"/>
              </a:spcAft>
              <a:defRPr/>
            </a:pPr>
            <a:r>
              <a:rPr lang="vi-VN" altLang="zh-CN" sz="3000" b="1">
                <a:solidFill>
                  <a:schemeClr val="bg1"/>
                </a:solidFill>
                <a:latin typeface="Arial" panose="020B0604020202020204" pitchFamily="34" charset="0"/>
                <a:ea typeface="微软雅黑"/>
                <a:cs typeface="Arial" panose="020B0604020202020204" pitchFamily="34" charset="0"/>
              </a:rPr>
              <a:t>NG </a:t>
            </a:r>
            <a:r>
              <a:rPr lang="vi-VN" altLang="zh-CN" sz="3000" b="1" dirty="0">
                <a:solidFill>
                  <a:schemeClr val="bg1"/>
                </a:solidFill>
                <a:latin typeface="Arial" panose="020B0604020202020204" pitchFamily="34" charset="0"/>
                <a:ea typeface="微软雅黑"/>
                <a:cs typeface="Arial" panose="020B0604020202020204" pitchFamily="34" charset="0"/>
              </a:rPr>
              <a:t>QUẢN LÝ HỢP ĐỒNG</a:t>
            </a:r>
            <a:r>
              <a:rPr lang="en-US" altLang="zh-CN" sz="3000" b="1" dirty="0">
                <a:solidFill>
                  <a:schemeClr val="bg1"/>
                </a:solidFill>
                <a:latin typeface="Arial" panose="020B0604020202020204" pitchFamily="34" charset="0"/>
                <a:ea typeface="微软雅黑"/>
                <a:cs typeface="Arial" panose="020B0604020202020204" pitchFamily="34" charset="0"/>
              </a:rPr>
              <a:t> </a:t>
            </a:r>
            <a:r>
              <a:rPr lang="en-US" altLang="zh-CN" sz="3000" b="1" dirty="0" err="1">
                <a:solidFill>
                  <a:schemeClr val="bg1"/>
                </a:solidFill>
                <a:latin typeface="Arial" panose="020B0604020202020204" pitchFamily="34" charset="0"/>
                <a:ea typeface="微软雅黑"/>
                <a:cs typeface="Arial" panose="020B0604020202020204" pitchFamily="34" charset="0"/>
              </a:rPr>
              <a:t>tại</a:t>
            </a:r>
            <a:r>
              <a:rPr lang="en-US" altLang="zh-CN" sz="3000" b="1" dirty="0">
                <a:solidFill>
                  <a:schemeClr val="bg1"/>
                </a:solidFill>
                <a:latin typeface="Arial" panose="020B0604020202020204" pitchFamily="34" charset="0"/>
                <a:ea typeface="微软雅黑"/>
                <a:cs typeface="Arial" panose="020B0604020202020204" pitchFamily="34" charset="0"/>
              </a:rPr>
              <a:t> DOANH NGHIỆP</a:t>
            </a:r>
            <a:endParaRPr lang="vi-VN" altLang="zh-CN" sz="3000" b="1" dirty="0">
              <a:latin typeface="Arial" panose="020B0604020202020204" pitchFamily="34" charset="0"/>
              <a:ea typeface="微软雅黑"/>
              <a:cs typeface="Arial" panose="020B0604020202020204" pitchFamily="34" charset="0"/>
            </a:endParaRPr>
          </a:p>
        </p:txBody>
      </p:sp>
      <p:grpSp>
        <p:nvGrpSpPr>
          <p:cNvPr id="15" name="Group 14">
            <a:extLst>
              <a:ext uri="{FF2B5EF4-FFF2-40B4-BE49-F238E27FC236}">
                <a16:creationId xmlns:a16="http://schemas.microsoft.com/office/drawing/2014/main" id="{1F61E16F-01B9-0DEB-6F8E-F958497604AC}"/>
              </a:ext>
            </a:extLst>
          </p:cNvPr>
          <p:cNvGrpSpPr/>
          <p:nvPr/>
        </p:nvGrpSpPr>
        <p:grpSpPr>
          <a:xfrm>
            <a:off x="4426108" y="1265792"/>
            <a:ext cx="7519375" cy="3931559"/>
            <a:chOff x="12841224" y="1751846"/>
            <a:chExt cx="10808581" cy="8195333"/>
          </a:xfrm>
        </p:grpSpPr>
        <p:sp>
          <p:nvSpPr>
            <p:cNvPr id="16" name="Flowchart: Alternate Process 15">
              <a:extLst>
                <a:ext uri="{FF2B5EF4-FFF2-40B4-BE49-F238E27FC236}">
                  <a16:creationId xmlns:a16="http://schemas.microsoft.com/office/drawing/2014/main" id="{FFC35B3A-6BC0-8711-EEF7-D34B1A4177DB}"/>
                </a:ext>
              </a:extLst>
            </p:cNvPr>
            <p:cNvSpPr/>
            <p:nvPr/>
          </p:nvSpPr>
          <p:spPr>
            <a:xfrm>
              <a:off x="12946417" y="1751846"/>
              <a:ext cx="10703388" cy="934553"/>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17" name="Rectangle 16">
              <a:extLst>
                <a:ext uri="{FF2B5EF4-FFF2-40B4-BE49-F238E27FC236}">
                  <a16:creationId xmlns:a16="http://schemas.microsoft.com/office/drawing/2014/main" id="{0B9E9734-94F1-7A96-336D-5993DFF4830D}"/>
                </a:ext>
              </a:extLst>
            </p:cNvPr>
            <p:cNvSpPr/>
            <p:nvPr/>
          </p:nvSpPr>
          <p:spPr>
            <a:xfrm>
              <a:off x="13236477" y="1873754"/>
              <a:ext cx="10056297" cy="578350"/>
            </a:xfrm>
            <a:prstGeom prst="rect">
              <a:avLst/>
            </a:prstGeom>
          </p:spPr>
          <p:txBody>
            <a:bodyPr wrap="square">
              <a:spAutoFit/>
            </a:bodyPr>
            <a:lstStyle/>
            <a:p>
              <a:pPr algn="ctr">
                <a:spcBef>
                  <a:spcPts val="300"/>
                </a:spcBef>
                <a:spcAft>
                  <a:spcPts val="300"/>
                </a:spcAft>
              </a:pPr>
              <a:r>
                <a:rPr lang="en-US" sz="1400" b="1">
                  <a:latin typeface="Times" panose="02020603050405020304" pitchFamily="18" charset="0"/>
                  <a:cs typeface="Times" panose="02020603050405020304" pitchFamily="18" charset="0"/>
                </a:rPr>
                <a:t>LOẠI BỎ MỌI BẤT CẬP HẠN CHẾ CỦA HỢP ĐỒNG GIẤY TRUYỀN THỐNG</a:t>
              </a:r>
              <a:endParaRPr lang="en-US" sz="1400">
                <a:latin typeface="Times" panose="02020603050405020304" pitchFamily="18" charset="0"/>
                <a:cs typeface="Times" panose="02020603050405020304" pitchFamily="18" charset="0"/>
              </a:endParaRPr>
            </a:p>
          </p:txBody>
        </p:sp>
        <p:sp>
          <p:nvSpPr>
            <p:cNvPr id="18" name="Flowchart: Alternate Process 17">
              <a:extLst>
                <a:ext uri="{FF2B5EF4-FFF2-40B4-BE49-F238E27FC236}">
                  <a16:creationId xmlns:a16="http://schemas.microsoft.com/office/drawing/2014/main" id="{550FFBF9-CF2F-7421-C515-D0A8BFB6E978}"/>
                </a:ext>
              </a:extLst>
            </p:cNvPr>
            <p:cNvSpPr/>
            <p:nvPr/>
          </p:nvSpPr>
          <p:spPr>
            <a:xfrm>
              <a:off x="12841224" y="3086513"/>
              <a:ext cx="10703388" cy="6860666"/>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grpSp>
      <p:sp>
        <p:nvSpPr>
          <p:cNvPr id="22" name="文本框 13">
            <a:extLst>
              <a:ext uri="{FF2B5EF4-FFF2-40B4-BE49-F238E27FC236}">
                <a16:creationId xmlns:a16="http://schemas.microsoft.com/office/drawing/2014/main" id="{B8BE53E8-C3E5-8560-60B8-19AA9DCC8782}"/>
              </a:ext>
            </a:extLst>
          </p:cNvPr>
          <p:cNvSpPr txBox="1"/>
          <p:nvPr/>
        </p:nvSpPr>
        <p:spPr>
          <a:xfrm>
            <a:off x="0" y="51241"/>
            <a:ext cx="11835245" cy="461665"/>
          </a:xfrm>
          <a:prstGeom prst="rect">
            <a:avLst/>
          </a:prstGeom>
          <a:noFill/>
        </p:spPr>
        <p:txBody>
          <a:bodyPr wrap="square" rtlCol="0">
            <a:spAutoFit/>
            <a:scene3d>
              <a:camera prst="orthographicFront"/>
              <a:lightRig rig="threePt" dir="t"/>
            </a:scene3d>
            <a:sp3d contourW="12700"/>
          </a:bodyPr>
          <a:lstStyle/>
          <a:p>
            <a:pPr defTabSz="914172">
              <a:spcAft>
                <a:spcPts val="300"/>
              </a:spcAft>
              <a:defRPr/>
            </a:pPr>
            <a:r>
              <a:rPr lang="en-US" altLang="zh-CN" sz="2400" b="1">
                <a:solidFill>
                  <a:srgbClr val="FF0000"/>
                </a:solidFill>
                <a:latin typeface="Times" panose="02020603050405020304" pitchFamily="18" charset="0"/>
                <a:ea typeface="微软雅黑"/>
                <a:cs typeface="Times" panose="02020603050405020304" pitchFamily="18" charset="0"/>
              </a:rPr>
              <a:t>4. </a:t>
            </a:r>
            <a:r>
              <a:rPr lang="en-US" altLang="zh-CN" sz="2400" b="1">
                <a:solidFill>
                  <a:srgbClr val="FF0000"/>
                </a:solidFill>
                <a:latin typeface="Times" panose="02020603050405020304" pitchFamily="18" charset="0"/>
                <a:cs typeface="Times" panose="02020603050405020304" pitchFamily="18" charset="0"/>
              </a:rPr>
              <a:t>LỢI ÍCH KHI CHUYỂN ĐỔI SANG HỢP ĐỒNG LAO ĐÔNG ĐIỆN TỬ</a:t>
            </a:r>
            <a:endParaRPr lang="en-US" sz="2400" b="1">
              <a:solidFill>
                <a:srgbClr val="FF0000"/>
              </a:solidFill>
              <a:latin typeface="Times" panose="02020603050405020304" pitchFamily="18" charset="0"/>
              <a:cs typeface="Times" panose="02020603050405020304" pitchFamily="18" charset="0"/>
            </a:endParaRPr>
          </a:p>
        </p:txBody>
      </p:sp>
      <p:sp>
        <p:nvSpPr>
          <p:cNvPr id="23" name="object 3">
            <a:extLst>
              <a:ext uri="{FF2B5EF4-FFF2-40B4-BE49-F238E27FC236}">
                <a16:creationId xmlns:a16="http://schemas.microsoft.com/office/drawing/2014/main" id="{A9D58628-F90E-17CA-6B86-5B673E0205DB}"/>
              </a:ext>
            </a:extLst>
          </p:cNvPr>
          <p:cNvSpPr/>
          <p:nvPr/>
        </p:nvSpPr>
        <p:spPr>
          <a:xfrm>
            <a:off x="68180" y="636016"/>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209036" y="1906074"/>
            <a:ext cx="3664704" cy="2662560"/>
          </a:xfrm>
          <a:prstGeom prst="rect">
            <a:avLst/>
          </a:prstGeom>
        </p:spPr>
      </p:pic>
      <p:grpSp>
        <p:nvGrpSpPr>
          <p:cNvPr id="24" name="Group 23"/>
          <p:cNvGrpSpPr/>
          <p:nvPr/>
        </p:nvGrpSpPr>
        <p:grpSpPr>
          <a:xfrm>
            <a:off x="4882007" y="2328689"/>
            <a:ext cx="1862578" cy="2536273"/>
            <a:chOff x="0" y="0"/>
            <a:chExt cx="10692511" cy="2821178"/>
          </a:xfrm>
        </p:grpSpPr>
        <p:sp>
          <p:nvSpPr>
            <p:cNvPr id="25" name="Freeform 24"/>
            <p:cNvSpPr/>
            <p:nvPr/>
          </p:nvSpPr>
          <p:spPr>
            <a:xfrm>
              <a:off x="6350" y="6350"/>
              <a:ext cx="10679811" cy="2808477"/>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txBody>
            <a:bodyPr/>
            <a:lstStyle/>
            <a:p>
              <a:endParaRPr lang="en-US"/>
            </a:p>
          </p:txBody>
        </p:sp>
        <p:sp>
          <p:nvSpPr>
            <p:cNvPr id="26" name="Freeform 25"/>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txBody>
            <a:bodyPr/>
            <a:lstStyle/>
            <a:p>
              <a:endParaRPr lang="en-US"/>
            </a:p>
          </p:txBody>
        </p:sp>
      </p:grpSp>
      <p:sp>
        <p:nvSpPr>
          <p:cNvPr id="4" name="Rectangle 3"/>
          <p:cNvSpPr/>
          <p:nvPr/>
        </p:nvSpPr>
        <p:spPr>
          <a:xfrm>
            <a:off x="4883113" y="2674918"/>
            <a:ext cx="1729644" cy="1692771"/>
          </a:xfrm>
          <a:prstGeom prst="rect">
            <a:avLst/>
          </a:prstGeom>
        </p:spPr>
        <p:txBody>
          <a:bodyPr wrap="square">
            <a:spAutoFit/>
          </a:bodyPr>
          <a:lstStyle/>
          <a:p>
            <a:pPr algn="ctr"/>
            <a:r>
              <a:rPr lang="en-US" sz="2000" b="1">
                <a:solidFill>
                  <a:schemeClr val="bg2"/>
                </a:solidFill>
                <a:latin typeface="Times" panose="02020603050405020304" pitchFamily="18" charset="0"/>
                <a:cs typeface="Times" panose="02020603050405020304" pitchFamily="18" charset="0"/>
              </a:rPr>
              <a:t>Chi phí</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Loại bỏ chi phí in ấn.</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Loại bỏ chi phí chuyển phát.</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Tối ưu chi phí lưu kho.</a:t>
            </a:r>
          </a:p>
        </p:txBody>
      </p:sp>
      <p:grpSp>
        <p:nvGrpSpPr>
          <p:cNvPr id="28" name="Group 27"/>
          <p:cNvGrpSpPr/>
          <p:nvPr/>
        </p:nvGrpSpPr>
        <p:grpSpPr>
          <a:xfrm>
            <a:off x="7283777" y="2348269"/>
            <a:ext cx="1862578" cy="2516694"/>
            <a:chOff x="0" y="0"/>
            <a:chExt cx="10692511" cy="2821178"/>
          </a:xfrm>
        </p:grpSpPr>
        <p:sp>
          <p:nvSpPr>
            <p:cNvPr id="29" name="Freeform 28"/>
            <p:cNvSpPr/>
            <p:nvPr/>
          </p:nvSpPr>
          <p:spPr>
            <a:xfrm>
              <a:off x="6350" y="6350"/>
              <a:ext cx="10679811" cy="2808477"/>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txBody>
            <a:bodyPr/>
            <a:lstStyle/>
            <a:p>
              <a:endParaRPr lang="en-US"/>
            </a:p>
          </p:txBody>
        </p:sp>
        <p:sp>
          <p:nvSpPr>
            <p:cNvPr id="30" name="Freeform 29"/>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txBody>
            <a:bodyPr/>
            <a:lstStyle/>
            <a:p>
              <a:endParaRPr lang="en-US"/>
            </a:p>
          </p:txBody>
        </p:sp>
      </p:grpSp>
      <p:sp>
        <p:nvSpPr>
          <p:cNvPr id="31" name="Rectangle 30"/>
          <p:cNvSpPr/>
          <p:nvPr/>
        </p:nvSpPr>
        <p:spPr>
          <a:xfrm>
            <a:off x="7284883" y="2641648"/>
            <a:ext cx="1729644" cy="1692771"/>
          </a:xfrm>
          <a:prstGeom prst="rect">
            <a:avLst/>
          </a:prstGeom>
        </p:spPr>
        <p:txBody>
          <a:bodyPr wrap="square">
            <a:spAutoFit/>
          </a:bodyPr>
          <a:lstStyle/>
          <a:p>
            <a:pPr algn="ctr"/>
            <a:r>
              <a:rPr lang="en-US" sz="2000" b="1">
                <a:solidFill>
                  <a:schemeClr val="bg2"/>
                </a:solidFill>
                <a:latin typeface="Times" panose="02020603050405020304" pitchFamily="18" charset="0"/>
                <a:cs typeface="Times" panose="02020603050405020304" pitchFamily="18" charset="0"/>
              </a:rPr>
              <a:t>Thời gian </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Loại bỏ thời gian chuyển phát.</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Tối ưu thời gia chờ ký.</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Tối ưu thời gian tìm kiếm.</a:t>
            </a:r>
          </a:p>
        </p:txBody>
      </p:sp>
      <p:grpSp>
        <p:nvGrpSpPr>
          <p:cNvPr id="32" name="Group 31"/>
          <p:cNvGrpSpPr/>
          <p:nvPr/>
        </p:nvGrpSpPr>
        <p:grpSpPr>
          <a:xfrm>
            <a:off x="9646720" y="2321940"/>
            <a:ext cx="1862578" cy="2543023"/>
            <a:chOff x="0" y="0"/>
            <a:chExt cx="10692511" cy="2821178"/>
          </a:xfrm>
        </p:grpSpPr>
        <p:sp>
          <p:nvSpPr>
            <p:cNvPr id="33" name="Freeform 32"/>
            <p:cNvSpPr/>
            <p:nvPr/>
          </p:nvSpPr>
          <p:spPr>
            <a:xfrm>
              <a:off x="6350" y="6350"/>
              <a:ext cx="10679811" cy="2808477"/>
            </a:xfrm>
            <a:custGeom>
              <a:avLst/>
              <a:gdLst/>
              <a:ahLst/>
              <a:cxnLst/>
              <a:rect l="l" t="t" r="r" b="b"/>
              <a:pathLst>
                <a:path w="10679811" h="2808478">
                  <a:moveTo>
                    <a:pt x="0" y="15240"/>
                  </a:moveTo>
                  <a:cubicBezTo>
                    <a:pt x="0" y="6858"/>
                    <a:pt x="6858" y="0"/>
                    <a:pt x="15240" y="0"/>
                  </a:cubicBezTo>
                  <a:lnTo>
                    <a:pt x="10664571" y="0"/>
                  </a:lnTo>
                  <a:cubicBezTo>
                    <a:pt x="10673080" y="0"/>
                    <a:pt x="10679811" y="6858"/>
                    <a:pt x="10679811" y="15240"/>
                  </a:cubicBezTo>
                  <a:lnTo>
                    <a:pt x="10679811" y="2793238"/>
                  </a:lnTo>
                  <a:cubicBezTo>
                    <a:pt x="10679811" y="2801620"/>
                    <a:pt x="10672952" y="2808478"/>
                    <a:pt x="10664571" y="2808478"/>
                  </a:cubicBezTo>
                  <a:lnTo>
                    <a:pt x="15240" y="2808478"/>
                  </a:lnTo>
                  <a:cubicBezTo>
                    <a:pt x="6731" y="2808478"/>
                    <a:pt x="0" y="2801620"/>
                    <a:pt x="0" y="2793238"/>
                  </a:cubicBezTo>
                  <a:close/>
                </a:path>
              </a:pathLst>
            </a:custGeom>
            <a:solidFill>
              <a:srgbClr val="F8ECE4"/>
            </a:solidFill>
            <a:ln w="12700">
              <a:solidFill>
                <a:schemeClr val="bg2"/>
              </a:solidFill>
            </a:ln>
          </p:spPr>
          <p:txBody>
            <a:bodyPr/>
            <a:lstStyle/>
            <a:p>
              <a:endParaRPr lang="en-US"/>
            </a:p>
          </p:txBody>
        </p:sp>
        <p:sp>
          <p:nvSpPr>
            <p:cNvPr id="34" name="Freeform 33"/>
            <p:cNvSpPr/>
            <p:nvPr/>
          </p:nvSpPr>
          <p:spPr>
            <a:xfrm>
              <a:off x="0" y="0"/>
              <a:ext cx="10692511" cy="2821178"/>
            </a:xfrm>
            <a:custGeom>
              <a:avLst/>
              <a:gdLst/>
              <a:ahLst/>
              <a:cxnLst/>
              <a:rect l="l" t="t" r="r" b="b"/>
              <a:pathLst>
                <a:path w="10692511" h="2821178">
                  <a:moveTo>
                    <a:pt x="0" y="21590"/>
                  </a:moveTo>
                  <a:cubicBezTo>
                    <a:pt x="0" y="9652"/>
                    <a:pt x="9652" y="0"/>
                    <a:pt x="21590" y="0"/>
                  </a:cubicBezTo>
                  <a:lnTo>
                    <a:pt x="10670921" y="0"/>
                  </a:lnTo>
                  <a:lnTo>
                    <a:pt x="10670921" y="6350"/>
                  </a:lnTo>
                  <a:lnTo>
                    <a:pt x="10670921" y="0"/>
                  </a:lnTo>
                  <a:cubicBezTo>
                    <a:pt x="10682859" y="0"/>
                    <a:pt x="10692511" y="9652"/>
                    <a:pt x="10692511" y="21590"/>
                  </a:cubicBezTo>
                  <a:lnTo>
                    <a:pt x="10686161" y="21590"/>
                  </a:lnTo>
                  <a:lnTo>
                    <a:pt x="10692511" y="21590"/>
                  </a:lnTo>
                  <a:lnTo>
                    <a:pt x="10692511" y="2799588"/>
                  </a:lnTo>
                  <a:lnTo>
                    <a:pt x="10686161" y="2799588"/>
                  </a:lnTo>
                  <a:lnTo>
                    <a:pt x="10692511" y="2799588"/>
                  </a:lnTo>
                  <a:cubicBezTo>
                    <a:pt x="10692511" y="2811526"/>
                    <a:pt x="10682859" y="2821178"/>
                    <a:pt x="10670921" y="2821178"/>
                  </a:cubicBezTo>
                  <a:lnTo>
                    <a:pt x="10670921" y="2814828"/>
                  </a:lnTo>
                  <a:lnTo>
                    <a:pt x="10670921" y="2821178"/>
                  </a:lnTo>
                  <a:lnTo>
                    <a:pt x="21590" y="2821178"/>
                  </a:lnTo>
                  <a:lnTo>
                    <a:pt x="21590" y="2814828"/>
                  </a:lnTo>
                  <a:lnTo>
                    <a:pt x="21590" y="2821178"/>
                  </a:lnTo>
                  <a:cubicBezTo>
                    <a:pt x="9652" y="2821178"/>
                    <a:pt x="0" y="2811526"/>
                    <a:pt x="0" y="2799588"/>
                  </a:cubicBezTo>
                  <a:lnTo>
                    <a:pt x="0" y="21590"/>
                  </a:lnTo>
                  <a:lnTo>
                    <a:pt x="6350" y="21590"/>
                  </a:lnTo>
                  <a:lnTo>
                    <a:pt x="0" y="21590"/>
                  </a:lnTo>
                  <a:moveTo>
                    <a:pt x="12700" y="21590"/>
                  </a:moveTo>
                  <a:lnTo>
                    <a:pt x="12700" y="2799588"/>
                  </a:lnTo>
                  <a:lnTo>
                    <a:pt x="6350" y="2799588"/>
                  </a:lnTo>
                  <a:lnTo>
                    <a:pt x="12700" y="2799588"/>
                  </a:lnTo>
                  <a:cubicBezTo>
                    <a:pt x="12700" y="2804541"/>
                    <a:pt x="16637" y="2808478"/>
                    <a:pt x="21590" y="2808478"/>
                  </a:cubicBezTo>
                  <a:lnTo>
                    <a:pt x="10670921" y="2808478"/>
                  </a:lnTo>
                  <a:cubicBezTo>
                    <a:pt x="10675874" y="2808478"/>
                    <a:pt x="10679811" y="2804414"/>
                    <a:pt x="10679811" y="2799588"/>
                  </a:cubicBezTo>
                  <a:lnTo>
                    <a:pt x="10679811" y="21590"/>
                  </a:lnTo>
                  <a:cubicBezTo>
                    <a:pt x="10679811" y="16637"/>
                    <a:pt x="10675874" y="12700"/>
                    <a:pt x="10670921" y="12700"/>
                  </a:cubicBezTo>
                  <a:lnTo>
                    <a:pt x="21590" y="12700"/>
                  </a:lnTo>
                  <a:lnTo>
                    <a:pt x="21590" y="6350"/>
                  </a:lnTo>
                  <a:lnTo>
                    <a:pt x="21590" y="12700"/>
                  </a:lnTo>
                  <a:cubicBezTo>
                    <a:pt x="16637" y="12700"/>
                    <a:pt x="12700" y="16764"/>
                    <a:pt x="12700" y="21590"/>
                  </a:cubicBezTo>
                  <a:close/>
                </a:path>
              </a:pathLst>
            </a:custGeom>
            <a:solidFill>
              <a:srgbClr val="151617"/>
            </a:solidFill>
            <a:ln w="12700">
              <a:solidFill>
                <a:schemeClr val="bg2"/>
              </a:solidFill>
            </a:ln>
          </p:spPr>
          <p:txBody>
            <a:bodyPr/>
            <a:lstStyle/>
            <a:p>
              <a:endParaRPr lang="en-US"/>
            </a:p>
          </p:txBody>
        </p:sp>
      </p:grpSp>
      <p:sp>
        <p:nvSpPr>
          <p:cNvPr id="35" name="Rectangle 34"/>
          <p:cNvSpPr/>
          <p:nvPr/>
        </p:nvSpPr>
        <p:spPr>
          <a:xfrm>
            <a:off x="9685547" y="2544787"/>
            <a:ext cx="1729644" cy="2123658"/>
          </a:xfrm>
          <a:prstGeom prst="rect">
            <a:avLst/>
          </a:prstGeom>
        </p:spPr>
        <p:txBody>
          <a:bodyPr wrap="square">
            <a:spAutoFit/>
          </a:bodyPr>
          <a:lstStyle/>
          <a:p>
            <a:pPr algn="ctr"/>
            <a:r>
              <a:rPr lang="en-US" sz="2000" b="1">
                <a:solidFill>
                  <a:schemeClr val="bg2"/>
                </a:solidFill>
                <a:latin typeface="Times" panose="02020603050405020304" pitchFamily="18" charset="0"/>
                <a:cs typeface="Times" panose="02020603050405020304" pitchFamily="18" charset="0"/>
              </a:rPr>
              <a:t>Bảo mật</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Kiểm tra tính toàn vẹn dễ dàng.</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Không thể chỉnh sửa hợp đồng.</a:t>
            </a:r>
          </a:p>
          <a:p>
            <a:pPr marL="285750" indent="-285750" algn="just">
              <a:buFont typeface="Wingdings" panose="05000000000000000000" pitchFamily="2" charset="2"/>
              <a:buChar char="ü"/>
            </a:pPr>
            <a:r>
              <a:rPr lang="en-US" sz="1400">
                <a:latin typeface="Times" panose="02020603050405020304" pitchFamily="18" charset="0"/>
                <a:cs typeface="Times" panose="02020603050405020304" pitchFamily="18" charset="0"/>
              </a:rPr>
              <a:t>Lưu toàn bộ log tác động trong quá trình ký hợp đồng.</a:t>
            </a:r>
          </a:p>
        </p:txBody>
      </p:sp>
      <p:sp>
        <p:nvSpPr>
          <p:cNvPr id="36" name="Rectangle 35">
            <a:extLst>
              <a:ext uri="{FF2B5EF4-FFF2-40B4-BE49-F238E27FC236}">
                <a16:creationId xmlns:a16="http://schemas.microsoft.com/office/drawing/2014/main" id="{0B9E9734-94F1-7A96-336D-5993DFF4830D}"/>
              </a:ext>
            </a:extLst>
          </p:cNvPr>
          <p:cNvSpPr/>
          <p:nvPr/>
        </p:nvSpPr>
        <p:spPr>
          <a:xfrm>
            <a:off x="4651694" y="1977258"/>
            <a:ext cx="6996022" cy="307777"/>
          </a:xfrm>
          <a:prstGeom prst="rect">
            <a:avLst/>
          </a:prstGeom>
        </p:spPr>
        <p:txBody>
          <a:bodyPr wrap="square">
            <a:spAutoFit/>
          </a:bodyPr>
          <a:lstStyle/>
          <a:p>
            <a:pPr algn="ctr">
              <a:spcBef>
                <a:spcPts val="300"/>
              </a:spcBef>
              <a:spcAft>
                <a:spcPts val="300"/>
              </a:spcAft>
            </a:pPr>
            <a:r>
              <a:rPr lang="en-US" sz="1400" b="1">
                <a:latin typeface="Times" panose="02020603050405020304" pitchFamily="18" charset="0"/>
                <a:cs typeface="Times" panose="02020603050405020304" pitchFamily="18" charset="0"/>
              </a:rPr>
              <a:t>ĐẶC BIỆT GIÁ TRỊ CHO DOANH NGHIỆP:</a:t>
            </a:r>
            <a:endParaRPr lang="en-US" sz="140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301842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a:ln w="12700">
              <a:solidFill>
                <a:srgbClr val="000000"/>
              </a:solidFill>
            </a:ln>
          </p:spPr>
        </p:sp>
      </p:grpSp>
      <p:grpSp>
        <p:nvGrpSpPr>
          <p:cNvPr id="4" name="Group 4"/>
          <p:cNvGrpSpPr/>
          <p:nvPr/>
        </p:nvGrpSpPr>
        <p:grpSpPr>
          <a:xfrm>
            <a:off x="-19353" y="0"/>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sp>
        <p:nvSpPr>
          <p:cNvPr id="6" name="Freeform 6" descr="preencoded.png">
            <a:hlinkClick r:id="rId3" tooltip="https://gamma.app/?utm_source=made-with-gamma"/>
          </p:cNvPr>
          <p:cNvSpPr/>
          <p:nvPr/>
        </p:nvSpPr>
        <p:spPr>
          <a:xfrm>
            <a:off x="10699343" y="6457950"/>
            <a:ext cx="1435507" cy="342900"/>
          </a:xfrm>
          <a:custGeom>
            <a:avLst/>
            <a:gdLst/>
            <a:ahLst/>
            <a:cxnLst/>
            <a:rect l="l" t="t" r="r" b="b"/>
            <a:pathLst>
              <a:path w="2153260" h="514350">
                <a:moveTo>
                  <a:pt x="0" y="0"/>
                </a:moveTo>
                <a:lnTo>
                  <a:pt x="2153260" y="0"/>
                </a:lnTo>
                <a:lnTo>
                  <a:pt x="2153260" y="514350"/>
                </a:lnTo>
                <a:lnTo>
                  <a:pt x="0" y="514350"/>
                </a:lnTo>
                <a:lnTo>
                  <a:pt x="0" y="0"/>
                </a:lnTo>
                <a:close/>
              </a:path>
            </a:pathLst>
          </a:custGeom>
          <a:blipFill>
            <a:blip r:embed="rId4"/>
            <a:stretch>
              <a:fillRect/>
            </a:stretch>
          </a:blipFill>
        </p:spPr>
      </p:sp>
      <p:sp>
        <p:nvSpPr>
          <p:cNvPr id="8" name="TextBox 8"/>
          <p:cNvSpPr txBox="1"/>
          <p:nvPr/>
        </p:nvSpPr>
        <p:spPr>
          <a:xfrm>
            <a:off x="2192785" y="810626"/>
            <a:ext cx="7370315" cy="692497"/>
          </a:xfrm>
          <a:prstGeom prst="rect">
            <a:avLst/>
          </a:prstGeom>
        </p:spPr>
        <p:txBody>
          <a:bodyPr wrap="square" lIns="0" tIns="0" rIns="0" bIns="0" rtlCol="0" anchor="t">
            <a:spAutoFit/>
          </a:bodyPr>
          <a:lstStyle/>
          <a:p>
            <a:pPr>
              <a:lnSpc>
                <a:spcPts val="2746"/>
              </a:lnSpc>
            </a:pPr>
            <a:r>
              <a:rPr lang="en-US" sz="1600">
                <a:solidFill>
                  <a:srgbClr val="151617"/>
                </a:solidFill>
                <a:latin typeface="Times" panose="02020603050405020304" pitchFamily="18" charset="0"/>
                <a:ea typeface="Arimo"/>
                <a:cs typeface="Times" panose="02020603050405020304" pitchFamily="18" charset="0"/>
                <a:sym typeface="Arimo"/>
              </a:rPr>
              <a:t>Hợp đồng điện tử Viettel được thiết kế để phục vụ đa dạng các nhu cầu của doanh nghiệp trong quản lý nhân sự thời đại số.</a:t>
            </a:r>
          </a:p>
        </p:txBody>
      </p:sp>
      <p:sp>
        <p:nvSpPr>
          <p:cNvPr id="9" name="Freeform 9" descr="preencoded.png"/>
          <p:cNvSpPr/>
          <p:nvPr/>
        </p:nvSpPr>
        <p:spPr>
          <a:xfrm>
            <a:off x="558305" y="2269528"/>
            <a:ext cx="797617" cy="957161"/>
          </a:xfrm>
          <a:custGeom>
            <a:avLst/>
            <a:gdLst/>
            <a:ahLst/>
            <a:cxnLst/>
            <a:rect l="l" t="t" r="r" b="b"/>
            <a:pathLst>
              <a:path w="1196426" h="1435741">
                <a:moveTo>
                  <a:pt x="0" y="0"/>
                </a:moveTo>
                <a:lnTo>
                  <a:pt x="1196426" y="0"/>
                </a:lnTo>
                <a:lnTo>
                  <a:pt x="1196426" y="1435742"/>
                </a:lnTo>
                <a:lnTo>
                  <a:pt x="0" y="1435742"/>
                </a:lnTo>
                <a:lnTo>
                  <a:pt x="0" y="0"/>
                </a:lnTo>
                <a:close/>
              </a:path>
            </a:pathLst>
          </a:custGeom>
          <a:blipFill>
            <a:blip r:embed="rId5"/>
            <a:stretch>
              <a:fillRect l="-67" r="-66"/>
            </a:stretch>
          </a:blipFill>
        </p:spPr>
      </p:sp>
      <p:sp>
        <p:nvSpPr>
          <p:cNvPr id="10" name="TextBox 10"/>
          <p:cNvSpPr txBox="1"/>
          <p:nvPr/>
        </p:nvSpPr>
        <p:spPr>
          <a:xfrm>
            <a:off x="1515371" y="2704008"/>
            <a:ext cx="5546331" cy="307777"/>
          </a:xfrm>
          <a:prstGeom prst="rect">
            <a:avLst/>
          </a:prstGeom>
        </p:spPr>
        <p:txBody>
          <a:bodyPr lIns="0" tIns="0" rIns="0" bIns="0" rtlCol="0" anchor="t">
            <a:spAutoFit/>
          </a:bodyPr>
          <a:lstStyle/>
          <a:p>
            <a:pPr>
              <a:lnSpc>
                <a:spcPts val="2426"/>
              </a:lnSpc>
            </a:pPr>
            <a:r>
              <a:rPr lang="en-US" sz="1600">
                <a:solidFill>
                  <a:srgbClr val="151617"/>
                </a:solidFill>
                <a:latin typeface="Times" panose="02020603050405020304" pitchFamily="18" charset="0"/>
                <a:ea typeface="Arimo"/>
                <a:cs typeface="Times" panose="02020603050405020304" pitchFamily="18" charset="0"/>
                <a:sym typeface="Arimo"/>
              </a:rPr>
              <a:t>Quá trình tuyển dụng mới trở nên nhanh chóng và hiệu quả hơn.</a:t>
            </a:r>
          </a:p>
        </p:txBody>
      </p:sp>
      <p:sp>
        <p:nvSpPr>
          <p:cNvPr id="11" name="Freeform 11" descr="preencoded.png"/>
          <p:cNvSpPr/>
          <p:nvPr/>
        </p:nvSpPr>
        <p:spPr>
          <a:xfrm>
            <a:off x="558305" y="3226696"/>
            <a:ext cx="797617" cy="957161"/>
          </a:xfrm>
          <a:custGeom>
            <a:avLst/>
            <a:gdLst/>
            <a:ahLst/>
            <a:cxnLst/>
            <a:rect l="l" t="t" r="r" b="b"/>
            <a:pathLst>
              <a:path w="1196426" h="1435741">
                <a:moveTo>
                  <a:pt x="0" y="0"/>
                </a:moveTo>
                <a:lnTo>
                  <a:pt x="1196426" y="0"/>
                </a:lnTo>
                <a:lnTo>
                  <a:pt x="1196426" y="1435741"/>
                </a:lnTo>
                <a:lnTo>
                  <a:pt x="0" y="1435741"/>
                </a:lnTo>
                <a:lnTo>
                  <a:pt x="0" y="0"/>
                </a:lnTo>
                <a:close/>
              </a:path>
            </a:pathLst>
          </a:custGeom>
          <a:blipFill>
            <a:blip r:embed="rId6"/>
            <a:stretch>
              <a:fillRect l="-67" r="-66"/>
            </a:stretch>
          </a:blipFill>
        </p:spPr>
      </p:sp>
      <p:sp>
        <p:nvSpPr>
          <p:cNvPr id="12" name="TextBox 12"/>
          <p:cNvSpPr txBox="1"/>
          <p:nvPr/>
        </p:nvSpPr>
        <p:spPr>
          <a:xfrm>
            <a:off x="1515371" y="3661169"/>
            <a:ext cx="5546331" cy="615553"/>
          </a:xfrm>
          <a:prstGeom prst="rect">
            <a:avLst/>
          </a:prstGeom>
        </p:spPr>
        <p:txBody>
          <a:bodyPr lIns="0" tIns="0" rIns="0" bIns="0" rtlCol="0" anchor="t">
            <a:spAutoFit/>
          </a:bodyPr>
          <a:lstStyle/>
          <a:p>
            <a:pPr>
              <a:lnSpc>
                <a:spcPts val="2426"/>
              </a:lnSpc>
            </a:pPr>
            <a:r>
              <a:rPr lang="en-US" sz="1600">
                <a:solidFill>
                  <a:srgbClr val="151617"/>
                </a:solidFill>
                <a:latin typeface="Times" panose="02020603050405020304" pitchFamily="18" charset="0"/>
                <a:ea typeface="Arimo"/>
                <a:cs typeface="Times" panose="02020603050405020304" pitchFamily="18" charset="0"/>
                <a:sym typeface="Arimo"/>
              </a:rPr>
              <a:t>Linh hoạt điều chỉnh, dễ dàng ký phụ lục điều chỉnh/gia hạn giúp tiết kiệm thời gian, công sức.</a:t>
            </a:r>
          </a:p>
        </p:txBody>
      </p:sp>
      <p:sp>
        <p:nvSpPr>
          <p:cNvPr id="13" name="Freeform 13" descr="preencoded.png"/>
          <p:cNvSpPr/>
          <p:nvPr/>
        </p:nvSpPr>
        <p:spPr>
          <a:xfrm>
            <a:off x="558305" y="4183856"/>
            <a:ext cx="797617" cy="1174153"/>
          </a:xfrm>
          <a:custGeom>
            <a:avLst/>
            <a:gdLst/>
            <a:ahLst/>
            <a:cxnLst/>
            <a:rect l="l" t="t" r="r" b="b"/>
            <a:pathLst>
              <a:path w="1196426" h="1761230">
                <a:moveTo>
                  <a:pt x="0" y="0"/>
                </a:moveTo>
                <a:lnTo>
                  <a:pt x="1196426" y="0"/>
                </a:lnTo>
                <a:lnTo>
                  <a:pt x="1196426" y="1761230"/>
                </a:lnTo>
                <a:lnTo>
                  <a:pt x="0" y="1761230"/>
                </a:lnTo>
                <a:lnTo>
                  <a:pt x="0" y="0"/>
                </a:lnTo>
                <a:close/>
              </a:path>
            </a:pathLst>
          </a:custGeom>
          <a:blipFill>
            <a:blip r:embed="rId7"/>
            <a:stretch>
              <a:fillRect l="-129" r="-130"/>
            </a:stretch>
          </a:blipFill>
        </p:spPr>
      </p:sp>
      <p:sp>
        <p:nvSpPr>
          <p:cNvPr id="14" name="TextBox 14"/>
          <p:cNvSpPr txBox="1"/>
          <p:nvPr/>
        </p:nvSpPr>
        <p:spPr>
          <a:xfrm>
            <a:off x="1515371" y="4618336"/>
            <a:ext cx="5308157" cy="615553"/>
          </a:xfrm>
          <a:prstGeom prst="rect">
            <a:avLst/>
          </a:prstGeom>
        </p:spPr>
        <p:txBody>
          <a:bodyPr lIns="0" tIns="0" rIns="0" bIns="0" rtlCol="0" anchor="t">
            <a:spAutoFit/>
          </a:bodyPr>
          <a:lstStyle/>
          <a:p>
            <a:pPr>
              <a:lnSpc>
                <a:spcPts val="2426"/>
              </a:lnSpc>
            </a:pPr>
            <a:r>
              <a:rPr lang="en-US" sz="1600">
                <a:solidFill>
                  <a:srgbClr val="151617"/>
                </a:solidFill>
                <a:latin typeface="Times" panose="02020603050405020304" pitchFamily="18" charset="0"/>
                <a:ea typeface="Arimo"/>
                <a:cs typeface="Times" panose="02020603050405020304" pitchFamily="18" charset="0"/>
                <a:sym typeface="Arimo"/>
              </a:rPr>
              <a:t>Linh hoạt điều chỉnh các điều khoản khi cần thiết, giữ nguyên giá trị pháp lý.</a:t>
            </a:r>
          </a:p>
        </p:txBody>
      </p:sp>
      <p:sp>
        <p:nvSpPr>
          <p:cNvPr id="15" name="Freeform 15" descr="preencoded.png"/>
          <p:cNvSpPr/>
          <p:nvPr/>
        </p:nvSpPr>
        <p:spPr>
          <a:xfrm>
            <a:off x="558305" y="5358010"/>
            <a:ext cx="797617" cy="957161"/>
          </a:xfrm>
          <a:custGeom>
            <a:avLst/>
            <a:gdLst/>
            <a:ahLst/>
            <a:cxnLst/>
            <a:rect l="l" t="t" r="r" b="b"/>
            <a:pathLst>
              <a:path w="1196426" h="1435741">
                <a:moveTo>
                  <a:pt x="0" y="0"/>
                </a:moveTo>
                <a:lnTo>
                  <a:pt x="1196426" y="0"/>
                </a:lnTo>
                <a:lnTo>
                  <a:pt x="1196426" y="1435741"/>
                </a:lnTo>
                <a:lnTo>
                  <a:pt x="0" y="1435741"/>
                </a:lnTo>
                <a:lnTo>
                  <a:pt x="0" y="0"/>
                </a:lnTo>
                <a:close/>
              </a:path>
            </a:pathLst>
          </a:custGeom>
          <a:blipFill>
            <a:blip r:embed="rId8"/>
            <a:stretch>
              <a:fillRect l="-67" r="-66"/>
            </a:stretch>
          </a:blipFill>
        </p:spPr>
      </p:sp>
      <p:sp>
        <p:nvSpPr>
          <p:cNvPr id="16" name="TextBox 16"/>
          <p:cNvSpPr txBox="1"/>
          <p:nvPr/>
        </p:nvSpPr>
        <p:spPr>
          <a:xfrm>
            <a:off x="1515371" y="5792490"/>
            <a:ext cx="5728808" cy="615553"/>
          </a:xfrm>
          <a:prstGeom prst="rect">
            <a:avLst/>
          </a:prstGeom>
        </p:spPr>
        <p:txBody>
          <a:bodyPr wrap="square" lIns="0" tIns="0" rIns="0" bIns="0" rtlCol="0" anchor="t">
            <a:spAutoFit/>
          </a:bodyPr>
          <a:lstStyle/>
          <a:p>
            <a:pPr>
              <a:lnSpc>
                <a:spcPts val="2426"/>
              </a:lnSpc>
            </a:pPr>
            <a:r>
              <a:rPr lang="en-US" sz="1600">
                <a:solidFill>
                  <a:srgbClr val="151617"/>
                </a:solidFill>
                <a:latin typeface="Times" panose="02020603050405020304" pitchFamily="18" charset="0"/>
                <a:ea typeface="Arimo"/>
                <a:cs typeface="Times" panose="02020603050405020304" pitchFamily="18" charset="0"/>
                <a:sym typeface="Arimo"/>
              </a:rPr>
              <a:t>Dễ dàng số hóa các hợp đồng đã ký giấy, lưu trữ trên cloud, có ký số, đảm bảo đúng quy định chuyển đổi văn bản.</a:t>
            </a:r>
          </a:p>
        </p:txBody>
      </p:sp>
      <p:grpSp>
        <p:nvGrpSpPr>
          <p:cNvPr id="17" name="Group 17"/>
          <p:cNvGrpSpPr/>
          <p:nvPr/>
        </p:nvGrpSpPr>
        <p:grpSpPr>
          <a:xfrm>
            <a:off x="7502018" y="1818468"/>
            <a:ext cx="4689983" cy="4165082"/>
            <a:chOff x="0" y="-8890"/>
            <a:chExt cx="5605780" cy="4282418"/>
          </a:xfrm>
        </p:grpSpPr>
        <p:sp>
          <p:nvSpPr>
            <p:cNvPr id="18" name="Freeform 18"/>
            <p:cNvSpPr/>
            <p:nvPr/>
          </p:nvSpPr>
          <p:spPr>
            <a:xfrm>
              <a:off x="0" y="7777"/>
              <a:ext cx="5584175" cy="4205862"/>
            </a:xfrm>
            <a:custGeom>
              <a:avLst/>
              <a:gdLst/>
              <a:ahLst/>
              <a:cxnLst/>
              <a:rect l="l" t="t" r="r" b="b"/>
              <a:pathLst>
                <a:path w="5584175" h="4205862">
                  <a:moveTo>
                    <a:pt x="5560060" y="2359652"/>
                  </a:moveTo>
                  <a:cubicBezTo>
                    <a:pt x="5505450" y="2571771"/>
                    <a:pt x="5251450" y="2684505"/>
                    <a:pt x="5109210" y="2493153"/>
                  </a:cubicBezTo>
                  <a:cubicBezTo>
                    <a:pt x="5101590" y="2482770"/>
                    <a:pt x="5095240" y="2472386"/>
                    <a:pt x="5087620" y="2462003"/>
                  </a:cubicBezTo>
                  <a:cubicBezTo>
                    <a:pt x="5085080" y="2464970"/>
                    <a:pt x="5085080" y="2467936"/>
                    <a:pt x="5085080" y="2470903"/>
                  </a:cubicBezTo>
                  <a:cubicBezTo>
                    <a:pt x="5088890" y="2773506"/>
                    <a:pt x="5126990" y="4004682"/>
                    <a:pt x="4568190" y="3632362"/>
                  </a:cubicBezTo>
                  <a:cubicBezTo>
                    <a:pt x="4484370" y="3575995"/>
                    <a:pt x="4441190" y="3478095"/>
                    <a:pt x="4418330" y="3372777"/>
                  </a:cubicBezTo>
                  <a:cubicBezTo>
                    <a:pt x="4377690" y="3492928"/>
                    <a:pt x="4378960" y="3629396"/>
                    <a:pt x="4319270" y="3745097"/>
                  </a:cubicBezTo>
                  <a:cubicBezTo>
                    <a:pt x="4221480" y="3936449"/>
                    <a:pt x="3898900" y="3933482"/>
                    <a:pt x="3856990" y="3688730"/>
                  </a:cubicBezTo>
                  <a:cubicBezTo>
                    <a:pt x="3874770" y="3792564"/>
                    <a:pt x="3624580" y="3841514"/>
                    <a:pt x="3572510" y="3832614"/>
                  </a:cubicBezTo>
                  <a:cubicBezTo>
                    <a:pt x="3422650" y="3804430"/>
                    <a:pt x="3398520" y="3651646"/>
                    <a:pt x="3393440" y="3498861"/>
                  </a:cubicBezTo>
                  <a:cubicBezTo>
                    <a:pt x="3387090" y="3320860"/>
                    <a:pt x="3380740" y="3144342"/>
                    <a:pt x="3375660" y="2966340"/>
                  </a:cubicBezTo>
                  <a:cubicBezTo>
                    <a:pt x="3373120" y="2892173"/>
                    <a:pt x="3373120" y="2813556"/>
                    <a:pt x="3338830" y="2748289"/>
                  </a:cubicBezTo>
                  <a:cubicBezTo>
                    <a:pt x="3247390" y="3090941"/>
                    <a:pt x="3302000" y="3445461"/>
                    <a:pt x="3257550" y="3794047"/>
                  </a:cubicBezTo>
                  <a:cubicBezTo>
                    <a:pt x="3228340" y="4022482"/>
                    <a:pt x="3134360" y="4274641"/>
                    <a:pt x="2898140" y="4188617"/>
                  </a:cubicBezTo>
                  <a:cubicBezTo>
                    <a:pt x="2687320" y="4110000"/>
                    <a:pt x="2691130" y="3808881"/>
                    <a:pt x="2726690" y="3573028"/>
                  </a:cubicBezTo>
                  <a:cubicBezTo>
                    <a:pt x="2708910" y="3624945"/>
                    <a:pt x="2680970" y="3670929"/>
                    <a:pt x="2635250" y="3706530"/>
                  </a:cubicBezTo>
                  <a:cubicBezTo>
                    <a:pt x="2564130" y="3761413"/>
                    <a:pt x="2468880" y="3768830"/>
                    <a:pt x="2391410" y="3725813"/>
                  </a:cubicBezTo>
                  <a:cubicBezTo>
                    <a:pt x="2298700" y="3675380"/>
                    <a:pt x="2261870" y="3532978"/>
                    <a:pt x="2153920" y="3530012"/>
                  </a:cubicBezTo>
                  <a:cubicBezTo>
                    <a:pt x="1908810" y="3522595"/>
                    <a:pt x="2021840" y="3920131"/>
                    <a:pt x="1823720" y="4004682"/>
                  </a:cubicBezTo>
                  <a:cubicBezTo>
                    <a:pt x="1723390" y="4047699"/>
                    <a:pt x="1521460" y="4007649"/>
                    <a:pt x="1414780" y="3988366"/>
                  </a:cubicBezTo>
                  <a:cubicBezTo>
                    <a:pt x="1291590" y="3964632"/>
                    <a:pt x="1236980" y="3887498"/>
                    <a:pt x="1229360" y="3739163"/>
                  </a:cubicBezTo>
                  <a:cubicBezTo>
                    <a:pt x="1224280" y="3645713"/>
                    <a:pt x="1270000" y="3452878"/>
                    <a:pt x="1145540" y="3442494"/>
                  </a:cubicBezTo>
                  <a:cubicBezTo>
                    <a:pt x="1040130" y="3433594"/>
                    <a:pt x="1087120" y="3764380"/>
                    <a:pt x="981710" y="3856347"/>
                  </a:cubicBezTo>
                  <a:cubicBezTo>
                    <a:pt x="928370" y="3903814"/>
                    <a:pt x="855980" y="3918648"/>
                    <a:pt x="789940" y="3900848"/>
                  </a:cubicBezTo>
                  <a:cubicBezTo>
                    <a:pt x="575310" y="3842997"/>
                    <a:pt x="660400" y="3481061"/>
                    <a:pt x="664210" y="3298610"/>
                  </a:cubicBezTo>
                  <a:cubicBezTo>
                    <a:pt x="664210" y="3276359"/>
                    <a:pt x="665480" y="3258559"/>
                    <a:pt x="660400" y="3237793"/>
                  </a:cubicBezTo>
                  <a:cubicBezTo>
                    <a:pt x="434340" y="3197742"/>
                    <a:pt x="259080" y="3288226"/>
                    <a:pt x="196850" y="2942607"/>
                  </a:cubicBezTo>
                  <a:cubicBezTo>
                    <a:pt x="132080" y="2594021"/>
                    <a:pt x="0" y="2189067"/>
                    <a:pt x="0" y="1837514"/>
                  </a:cubicBezTo>
                  <a:cubicBezTo>
                    <a:pt x="1270" y="1834548"/>
                    <a:pt x="2540" y="1833065"/>
                    <a:pt x="3810" y="1830098"/>
                  </a:cubicBezTo>
                  <a:cubicBezTo>
                    <a:pt x="22860" y="1769281"/>
                    <a:pt x="74930" y="1732197"/>
                    <a:pt x="160020" y="1717364"/>
                  </a:cubicBezTo>
                  <a:cubicBezTo>
                    <a:pt x="167640" y="1715880"/>
                    <a:pt x="173990" y="1715880"/>
                    <a:pt x="181610" y="1714397"/>
                  </a:cubicBezTo>
                  <a:cubicBezTo>
                    <a:pt x="181610" y="1708464"/>
                    <a:pt x="181610" y="1704013"/>
                    <a:pt x="181610" y="1699563"/>
                  </a:cubicBezTo>
                  <a:cubicBezTo>
                    <a:pt x="175260" y="1567546"/>
                    <a:pt x="133350" y="1388061"/>
                    <a:pt x="217170" y="1279777"/>
                  </a:cubicBezTo>
                  <a:cubicBezTo>
                    <a:pt x="303530" y="1167042"/>
                    <a:pt x="414020" y="1218960"/>
                    <a:pt x="518160" y="1215993"/>
                  </a:cubicBezTo>
                  <a:cubicBezTo>
                    <a:pt x="497840" y="1215993"/>
                    <a:pt x="474980" y="646388"/>
                    <a:pt x="496570" y="597438"/>
                  </a:cubicBezTo>
                  <a:cubicBezTo>
                    <a:pt x="525780" y="532171"/>
                    <a:pt x="584200" y="490637"/>
                    <a:pt x="646430" y="480254"/>
                  </a:cubicBezTo>
                  <a:cubicBezTo>
                    <a:pt x="727710" y="466904"/>
                    <a:pt x="812800" y="499537"/>
                    <a:pt x="866140" y="572221"/>
                  </a:cubicBezTo>
                  <a:cubicBezTo>
                    <a:pt x="886460" y="598921"/>
                    <a:pt x="1000760" y="834773"/>
                    <a:pt x="989330" y="857023"/>
                  </a:cubicBezTo>
                  <a:cubicBezTo>
                    <a:pt x="1023620" y="791756"/>
                    <a:pt x="1140460" y="757639"/>
                    <a:pt x="1207770" y="753189"/>
                  </a:cubicBezTo>
                  <a:cubicBezTo>
                    <a:pt x="1207770" y="748739"/>
                    <a:pt x="1209040" y="745772"/>
                    <a:pt x="1209040" y="742806"/>
                  </a:cubicBezTo>
                  <a:cubicBezTo>
                    <a:pt x="1206500" y="628588"/>
                    <a:pt x="1177290" y="471354"/>
                    <a:pt x="1254760" y="380870"/>
                  </a:cubicBezTo>
                  <a:cubicBezTo>
                    <a:pt x="1292860" y="336369"/>
                    <a:pt x="1350010" y="320052"/>
                    <a:pt x="1403350" y="323019"/>
                  </a:cubicBezTo>
                  <a:cubicBezTo>
                    <a:pt x="1477010" y="327469"/>
                    <a:pt x="1545590" y="388286"/>
                    <a:pt x="1619250" y="379386"/>
                  </a:cubicBezTo>
                  <a:cubicBezTo>
                    <a:pt x="1635760" y="377903"/>
                    <a:pt x="1649730" y="367519"/>
                    <a:pt x="1663700" y="360103"/>
                  </a:cubicBezTo>
                  <a:cubicBezTo>
                    <a:pt x="1990090" y="188035"/>
                    <a:pt x="2053590" y="723522"/>
                    <a:pt x="2086610" y="956407"/>
                  </a:cubicBezTo>
                  <a:cubicBezTo>
                    <a:pt x="2205990" y="867407"/>
                    <a:pt x="2378710" y="895590"/>
                    <a:pt x="2472690" y="1018708"/>
                  </a:cubicBezTo>
                  <a:cubicBezTo>
                    <a:pt x="2442210" y="852573"/>
                    <a:pt x="2429510" y="681989"/>
                    <a:pt x="2434590" y="512887"/>
                  </a:cubicBezTo>
                  <a:cubicBezTo>
                    <a:pt x="2437130" y="434270"/>
                    <a:pt x="2444750" y="351203"/>
                    <a:pt x="2489200" y="291869"/>
                  </a:cubicBezTo>
                  <a:cubicBezTo>
                    <a:pt x="2642870" y="90134"/>
                    <a:pt x="2929890" y="300769"/>
                    <a:pt x="2931160" y="533654"/>
                  </a:cubicBezTo>
                  <a:cubicBezTo>
                    <a:pt x="2931160" y="429820"/>
                    <a:pt x="2933700" y="198418"/>
                    <a:pt x="2983230" y="109417"/>
                  </a:cubicBezTo>
                  <a:cubicBezTo>
                    <a:pt x="3031490" y="21900"/>
                    <a:pt x="3088640" y="-6284"/>
                    <a:pt x="3148330" y="1133"/>
                  </a:cubicBezTo>
                  <a:cubicBezTo>
                    <a:pt x="3345180" y="29317"/>
                    <a:pt x="3563620" y="477287"/>
                    <a:pt x="3575050" y="636005"/>
                  </a:cubicBezTo>
                  <a:cubicBezTo>
                    <a:pt x="3562350" y="462454"/>
                    <a:pt x="3689350" y="343786"/>
                    <a:pt x="3836670" y="373453"/>
                  </a:cubicBezTo>
                  <a:cubicBezTo>
                    <a:pt x="3915410" y="389770"/>
                    <a:pt x="3964940" y="459487"/>
                    <a:pt x="4048760" y="443170"/>
                  </a:cubicBezTo>
                  <a:cubicBezTo>
                    <a:pt x="4135120" y="426853"/>
                    <a:pt x="4196080" y="355653"/>
                    <a:pt x="4288790" y="397186"/>
                  </a:cubicBezTo>
                  <a:cubicBezTo>
                    <a:pt x="4386580" y="441687"/>
                    <a:pt x="4460240" y="539587"/>
                    <a:pt x="4505960" y="649355"/>
                  </a:cubicBezTo>
                  <a:cubicBezTo>
                    <a:pt x="4598670" y="867407"/>
                    <a:pt x="4622800" y="1112159"/>
                    <a:pt x="4645660" y="1350977"/>
                  </a:cubicBezTo>
                  <a:cubicBezTo>
                    <a:pt x="4630420" y="1187809"/>
                    <a:pt x="4662170" y="1014258"/>
                    <a:pt x="4671060" y="852573"/>
                  </a:cubicBezTo>
                  <a:cubicBezTo>
                    <a:pt x="4681220" y="647872"/>
                    <a:pt x="4808220" y="515854"/>
                    <a:pt x="4988560" y="585571"/>
                  </a:cubicBezTo>
                  <a:cubicBezTo>
                    <a:pt x="5107940" y="631555"/>
                    <a:pt x="5163820" y="788789"/>
                    <a:pt x="5190490" y="920807"/>
                  </a:cubicBezTo>
                  <a:cubicBezTo>
                    <a:pt x="5204460" y="993491"/>
                    <a:pt x="5283200" y="1577929"/>
                    <a:pt x="5364480" y="1576446"/>
                  </a:cubicBezTo>
                  <a:cubicBezTo>
                    <a:pt x="5492750" y="1574962"/>
                    <a:pt x="5579110" y="1637263"/>
                    <a:pt x="5576570" y="1793014"/>
                  </a:cubicBezTo>
                  <a:cubicBezTo>
                    <a:pt x="5571490" y="1979916"/>
                    <a:pt x="5605780" y="2180167"/>
                    <a:pt x="5560060" y="2359652"/>
                  </a:cubicBezTo>
                  <a:close/>
                </a:path>
              </a:pathLst>
            </a:custGeom>
            <a:blipFill>
              <a:blip r:embed="rId9"/>
              <a:stretch>
                <a:fillRect l="-22378" t="-396" r="-24843" b="-83099"/>
              </a:stretch>
            </a:blipFill>
          </p:spPr>
        </p:sp>
      </p:grpSp>
      <p:sp>
        <p:nvSpPr>
          <p:cNvPr id="23" name="TextBox 23"/>
          <p:cNvSpPr txBox="1"/>
          <p:nvPr/>
        </p:nvSpPr>
        <p:spPr>
          <a:xfrm>
            <a:off x="1515371" y="2422627"/>
            <a:ext cx="4377429" cy="307777"/>
          </a:xfrm>
          <a:prstGeom prst="rect">
            <a:avLst/>
          </a:prstGeom>
        </p:spPr>
        <p:txBody>
          <a:bodyPr wrap="square" lIns="0" tIns="0" rIns="0" bIns="0" rtlCol="0" anchor="t">
            <a:spAutoFit/>
          </a:bodyPr>
          <a:lstStyle/>
          <a:p>
            <a:pPr>
              <a:lnSpc>
                <a:spcPts val="2381"/>
              </a:lnSpc>
            </a:pPr>
            <a:r>
              <a:rPr lang="en-US" sz="1600" b="1" dirty="0">
                <a:solidFill>
                  <a:srgbClr val="FF0000"/>
                </a:solidFill>
                <a:latin typeface="Times" panose="02020603050405020304" pitchFamily="18" charset="0"/>
                <a:ea typeface="Montserrat Bold"/>
                <a:cs typeface="Times" panose="02020603050405020304" pitchFamily="18" charset="0"/>
                <a:sym typeface="Montserrat Bold"/>
              </a:rPr>
              <a:t>Giao </a:t>
            </a:r>
            <a:r>
              <a:rPr lang="en-US" sz="1600" b="1" dirty="0" err="1">
                <a:solidFill>
                  <a:srgbClr val="FF0000"/>
                </a:solidFill>
                <a:latin typeface="Times" panose="02020603050405020304" pitchFamily="18" charset="0"/>
                <a:ea typeface="Montserrat Bold"/>
                <a:cs typeface="Times" panose="02020603050405020304" pitchFamily="18" charset="0"/>
                <a:sym typeface="Montserrat Bold"/>
              </a:rPr>
              <a:t>Kết</a:t>
            </a:r>
            <a:r>
              <a:rPr lang="en-US" sz="1600" b="1" dirty="0">
                <a:solidFill>
                  <a:srgbClr val="FF0000"/>
                </a:solidFill>
                <a:latin typeface="Times" panose="02020603050405020304" pitchFamily="18" charset="0"/>
                <a:ea typeface="Montserrat Bold"/>
                <a:cs typeface="Times" panose="02020603050405020304" pitchFamily="18" charset="0"/>
                <a:sym typeface="Montserrat Bold"/>
              </a:rPr>
              <a:t> </a:t>
            </a:r>
            <a:r>
              <a:rPr lang="en-US" sz="1600" b="1" dirty="0" err="1">
                <a:solidFill>
                  <a:srgbClr val="FF0000"/>
                </a:solidFill>
                <a:latin typeface="Times" panose="02020603050405020304" pitchFamily="18" charset="0"/>
                <a:ea typeface="Montserrat Bold"/>
                <a:cs typeface="Times" panose="02020603050405020304" pitchFamily="18" charset="0"/>
                <a:sym typeface="Montserrat Bold"/>
              </a:rPr>
              <a:t>Hợp</a:t>
            </a:r>
            <a:r>
              <a:rPr lang="en-US" sz="1600" b="1" dirty="0">
                <a:solidFill>
                  <a:srgbClr val="FF0000"/>
                </a:solidFill>
                <a:latin typeface="Times" panose="02020603050405020304" pitchFamily="18" charset="0"/>
                <a:ea typeface="Montserrat Bold"/>
                <a:cs typeface="Times" panose="02020603050405020304" pitchFamily="18" charset="0"/>
                <a:sym typeface="Montserrat Bold"/>
              </a:rPr>
              <a:t> </a:t>
            </a:r>
            <a:r>
              <a:rPr lang="en-US" sz="1600" b="1" dirty="0" err="1">
                <a:solidFill>
                  <a:srgbClr val="FF0000"/>
                </a:solidFill>
                <a:latin typeface="Times" panose="02020603050405020304" pitchFamily="18" charset="0"/>
                <a:ea typeface="Montserrat Bold"/>
                <a:cs typeface="Times" panose="02020603050405020304" pitchFamily="18" charset="0"/>
                <a:sym typeface="Montserrat Bold"/>
              </a:rPr>
              <a:t>Đồng</a:t>
            </a:r>
            <a:r>
              <a:rPr lang="en-US" sz="1600" b="1" dirty="0">
                <a:solidFill>
                  <a:srgbClr val="FF0000"/>
                </a:solidFill>
                <a:latin typeface="Times" panose="02020603050405020304" pitchFamily="18" charset="0"/>
                <a:ea typeface="Montserrat Bold"/>
                <a:cs typeface="Times" panose="02020603050405020304" pitchFamily="18" charset="0"/>
                <a:sym typeface="Montserrat Bold"/>
              </a:rPr>
              <a:t> </a:t>
            </a:r>
            <a:r>
              <a:rPr lang="en-US" sz="1600" b="1" dirty="0" err="1">
                <a:solidFill>
                  <a:srgbClr val="FF0000"/>
                </a:solidFill>
                <a:latin typeface="Times" panose="02020603050405020304" pitchFamily="18" charset="0"/>
                <a:ea typeface="Montserrat Bold"/>
                <a:cs typeface="Times" panose="02020603050405020304" pitchFamily="18" charset="0"/>
                <a:sym typeface="Montserrat Bold"/>
              </a:rPr>
              <a:t>Lần</a:t>
            </a:r>
            <a:r>
              <a:rPr lang="en-US" sz="1600" b="1" dirty="0">
                <a:solidFill>
                  <a:srgbClr val="FF0000"/>
                </a:solidFill>
                <a:latin typeface="Times" panose="02020603050405020304" pitchFamily="18" charset="0"/>
                <a:ea typeface="Montserrat Bold"/>
                <a:cs typeface="Times" panose="02020603050405020304" pitchFamily="18" charset="0"/>
                <a:sym typeface="Montserrat Bold"/>
              </a:rPr>
              <a:t> </a:t>
            </a:r>
            <a:r>
              <a:rPr lang="en-US" sz="1600" b="1" dirty="0" err="1">
                <a:solidFill>
                  <a:srgbClr val="FF0000"/>
                </a:solidFill>
                <a:latin typeface="Times" panose="02020603050405020304" pitchFamily="18" charset="0"/>
                <a:ea typeface="Montserrat Bold"/>
                <a:cs typeface="Times" panose="02020603050405020304" pitchFamily="18" charset="0"/>
                <a:sym typeface="Montserrat Bold"/>
              </a:rPr>
              <a:t>Đầu</a:t>
            </a:r>
            <a:endParaRPr lang="en-US" sz="1600" b="1" dirty="0">
              <a:solidFill>
                <a:srgbClr val="FF0000"/>
              </a:solidFill>
              <a:latin typeface="Times" panose="02020603050405020304" pitchFamily="18" charset="0"/>
              <a:ea typeface="Montserrat Bold"/>
              <a:cs typeface="Times" panose="02020603050405020304" pitchFamily="18" charset="0"/>
              <a:sym typeface="Montserrat Bold"/>
            </a:endParaRPr>
          </a:p>
        </p:txBody>
      </p:sp>
      <p:sp>
        <p:nvSpPr>
          <p:cNvPr id="24" name="TextBox 24"/>
          <p:cNvSpPr txBox="1"/>
          <p:nvPr/>
        </p:nvSpPr>
        <p:spPr>
          <a:xfrm>
            <a:off x="1515370" y="3379788"/>
            <a:ext cx="3660311" cy="307777"/>
          </a:xfrm>
          <a:prstGeom prst="rect">
            <a:avLst/>
          </a:prstGeom>
        </p:spPr>
        <p:txBody>
          <a:bodyPr wrap="square" lIns="0" tIns="0" rIns="0" bIns="0" rtlCol="0" anchor="t">
            <a:spAutoFit/>
          </a:bodyPr>
          <a:lstStyle/>
          <a:p>
            <a:pPr>
              <a:lnSpc>
                <a:spcPts val="238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Điều chỉnh/Gia Hạn Hợp Đồng</a:t>
            </a:r>
          </a:p>
        </p:txBody>
      </p:sp>
      <p:sp>
        <p:nvSpPr>
          <p:cNvPr id="25" name="TextBox 25"/>
          <p:cNvSpPr txBox="1"/>
          <p:nvPr/>
        </p:nvSpPr>
        <p:spPr>
          <a:xfrm>
            <a:off x="1515371" y="4336949"/>
            <a:ext cx="3513829" cy="307777"/>
          </a:xfrm>
          <a:prstGeom prst="rect">
            <a:avLst/>
          </a:prstGeom>
        </p:spPr>
        <p:txBody>
          <a:bodyPr wrap="square" lIns="0" tIns="0" rIns="0" bIns="0" rtlCol="0" anchor="t">
            <a:spAutoFit/>
          </a:bodyPr>
          <a:lstStyle/>
          <a:p>
            <a:pPr>
              <a:lnSpc>
                <a:spcPts val="238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Chấm Dứt Hợp Đồng</a:t>
            </a:r>
            <a:endParaRPr lang="en-US" sz="1600" b="1" dirty="0">
              <a:solidFill>
                <a:srgbClr val="FF0000"/>
              </a:solidFill>
              <a:latin typeface="Times" panose="02020603050405020304" pitchFamily="18" charset="0"/>
              <a:ea typeface="Montserrat Bold"/>
              <a:cs typeface="Times" panose="02020603050405020304" pitchFamily="18" charset="0"/>
              <a:sym typeface="Montserrat Bold"/>
            </a:endParaRPr>
          </a:p>
        </p:txBody>
      </p:sp>
      <p:pic>
        <p:nvPicPr>
          <p:cNvPr id="30" name="Picture 29">
            <a:extLst>
              <a:ext uri="{FF2B5EF4-FFF2-40B4-BE49-F238E27FC236}">
                <a16:creationId xmlns:a16="http://schemas.microsoft.com/office/drawing/2014/main" id="{D0592D19-218B-4833-AF5E-314DF62D03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4200" y="6234205"/>
            <a:ext cx="2717800" cy="605364"/>
          </a:xfrm>
          <a:prstGeom prst="rect">
            <a:avLst/>
          </a:prstGeom>
        </p:spPr>
      </p:pic>
      <p:sp>
        <p:nvSpPr>
          <p:cNvPr id="34" name="TextBox 2">
            <a:extLst>
              <a:ext uri="{FF2B5EF4-FFF2-40B4-BE49-F238E27FC236}">
                <a16:creationId xmlns:a16="http://schemas.microsoft.com/office/drawing/2014/main" id="{2CD08343-C2C2-4D4F-BA30-126D163474A0}"/>
              </a:ext>
            </a:extLst>
          </p:cNvPr>
          <p:cNvSpPr txBox="1"/>
          <p:nvPr/>
        </p:nvSpPr>
        <p:spPr>
          <a:xfrm>
            <a:off x="144050" y="30230"/>
            <a:ext cx="11990799" cy="408766"/>
          </a:xfrm>
          <a:prstGeom prst="rect">
            <a:avLst/>
          </a:prstGeom>
        </p:spPr>
        <p:txBody>
          <a:bodyPr wrap="square" lIns="0" tIns="0" rIns="0" bIns="0" rtlCol="0" anchor="t">
            <a:spAutoFit/>
          </a:bodyPr>
          <a:lstStyle/>
          <a:p>
            <a:pPr>
              <a:lnSpc>
                <a:spcPts val="3541"/>
              </a:lnSpc>
            </a:pPr>
            <a:r>
              <a:rPr lang="en-US" sz="2400" b="1">
                <a:solidFill>
                  <a:srgbClr val="FF0000"/>
                </a:solidFill>
                <a:latin typeface="Times" panose="02020603050405020304" pitchFamily="18" charset="0"/>
                <a:ea typeface="Montserrat Bold"/>
                <a:cs typeface="Times" panose="02020603050405020304" pitchFamily="18" charset="0"/>
                <a:sym typeface="Montserrat Bold"/>
              </a:rPr>
              <a:t>5. PHẠM VI ỨNG DỤNG CỦA GIẢI PHÁP HỢP ĐỒNG ĐIỆN TỬ VIETTEL</a:t>
            </a:r>
            <a:endParaRPr lang="en-US" sz="2400" b="1" dirty="0">
              <a:solidFill>
                <a:srgbClr val="FF0000"/>
              </a:solidFill>
              <a:latin typeface="Times" panose="02020603050405020304" pitchFamily="18" charset="0"/>
              <a:ea typeface="Montserrat Bold"/>
              <a:cs typeface="Times" panose="02020603050405020304" pitchFamily="18" charset="0"/>
              <a:sym typeface="Montserrat Bold"/>
            </a:endParaRPr>
          </a:p>
        </p:txBody>
      </p:sp>
      <p:sp>
        <p:nvSpPr>
          <p:cNvPr id="28" name="TextBox 24"/>
          <p:cNvSpPr txBox="1"/>
          <p:nvPr/>
        </p:nvSpPr>
        <p:spPr>
          <a:xfrm>
            <a:off x="1515371" y="5484856"/>
            <a:ext cx="3660311" cy="307777"/>
          </a:xfrm>
          <a:prstGeom prst="rect">
            <a:avLst/>
          </a:prstGeom>
        </p:spPr>
        <p:txBody>
          <a:bodyPr wrap="square" lIns="0" tIns="0" rIns="0" bIns="0" rtlCol="0" anchor="t">
            <a:spAutoFit/>
          </a:bodyPr>
          <a:lstStyle/>
          <a:p>
            <a:pPr>
              <a:lnSpc>
                <a:spcPts val="238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Số hóa hợp đồng giấy</a:t>
            </a:r>
          </a:p>
        </p:txBody>
      </p:sp>
      <p:sp>
        <p:nvSpPr>
          <p:cNvPr id="29" name="object 3">
            <a:extLst>
              <a:ext uri="{FF2B5EF4-FFF2-40B4-BE49-F238E27FC236}">
                <a16:creationId xmlns:a16="http://schemas.microsoft.com/office/drawing/2014/main" id="{A9D58628-F90E-17CA-6B86-5B673E0205DB}"/>
              </a:ext>
            </a:extLst>
          </p:cNvPr>
          <p:cNvSpPr/>
          <p:nvPr/>
        </p:nvSpPr>
        <p:spPr>
          <a:xfrm>
            <a:off x="125632" y="60702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8816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a:ln w="12700">
              <a:solidFill>
                <a:srgbClr val="000000"/>
              </a:solidFill>
            </a:ln>
          </p:spPr>
        </p:sp>
      </p:grpSp>
      <p:grpSp>
        <p:nvGrpSpPr>
          <p:cNvPr id="4" name="Group 4"/>
          <p:cNvGrpSpPr/>
          <p:nvPr/>
        </p:nvGrpSpPr>
        <p:grpSpPr>
          <a:xfrm>
            <a:off x="-9676" y="12121"/>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sp>
        <p:nvSpPr>
          <p:cNvPr id="7" name="TextBox 7"/>
          <p:cNvSpPr txBox="1"/>
          <p:nvPr/>
        </p:nvSpPr>
        <p:spPr>
          <a:xfrm>
            <a:off x="452403" y="994682"/>
            <a:ext cx="10607147" cy="743793"/>
          </a:xfrm>
          <a:prstGeom prst="rect">
            <a:avLst/>
          </a:prstGeom>
        </p:spPr>
        <p:txBody>
          <a:bodyPr lIns="0" tIns="0" rIns="0" bIns="0" rtlCol="0" anchor="t">
            <a:spAutoFit/>
          </a:bodyPr>
          <a:lstStyle/>
          <a:p>
            <a:pPr>
              <a:lnSpc>
                <a:spcPts val="2869"/>
              </a:lnSpc>
            </a:pPr>
            <a:r>
              <a:rPr lang="en-US" sz="1600">
                <a:solidFill>
                  <a:srgbClr val="151617"/>
                </a:solidFill>
                <a:latin typeface="Times" panose="02020603050405020304" pitchFamily="18" charset="0"/>
                <a:ea typeface="Arimo"/>
                <a:cs typeface="Times" panose="02020603050405020304" pitchFamily="18" charset="0"/>
                <a:sym typeface="Arimo"/>
              </a:rPr>
              <a:t>Giải pháp Hợp đồng lao động điện tử của Viettel đặc biệt phù hợp và mang lại hiệu quả cao cho các loại hình doanh nghiệp có quy mô và đặc thù quản lý nhất định.</a:t>
            </a:r>
          </a:p>
        </p:txBody>
      </p:sp>
      <p:sp>
        <p:nvSpPr>
          <p:cNvPr id="11" name="TextBox 11"/>
          <p:cNvSpPr txBox="1"/>
          <p:nvPr/>
        </p:nvSpPr>
        <p:spPr>
          <a:xfrm>
            <a:off x="769341" y="2443017"/>
            <a:ext cx="5034955" cy="294953"/>
          </a:xfrm>
          <a:prstGeom prst="rect">
            <a:avLst/>
          </a:prstGeom>
        </p:spPr>
        <p:txBody>
          <a:bodyPr lIns="0" tIns="0" rIns="0" bIns="0" rtlCol="0" anchor="t">
            <a:spAutoFit/>
          </a:bodyPr>
          <a:lstStyle/>
          <a:p>
            <a:pPr>
              <a:lnSpc>
                <a:spcPts val="2250"/>
              </a:lnSpc>
            </a:pPr>
            <a:r>
              <a:rPr lang="en-US" sz="1600" b="1">
                <a:solidFill>
                  <a:srgbClr val="FFFFFF"/>
                </a:solidFill>
                <a:latin typeface="Times" panose="02020603050405020304" pitchFamily="18" charset="0"/>
                <a:ea typeface="Montserrat Bold"/>
                <a:cs typeface="Times" panose="02020603050405020304" pitchFamily="18" charset="0"/>
                <a:sym typeface="Montserrat Bold"/>
              </a:rPr>
              <a:t>Doanh Nghiệp Có Số Lượng Lao Động Lớn</a:t>
            </a:r>
          </a:p>
        </p:txBody>
      </p:sp>
      <p:sp>
        <p:nvSpPr>
          <p:cNvPr id="15" name="Freeform 15"/>
          <p:cNvSpPr/>
          <p:nvPr/>
        </p:nvSpPr>
        <p:spPr>
          <a:xfrm>
            <a:off x="6308539" y="2090712"/>
            <a:ext cx="5418519" cy="1603359"/>
          </a:xfrm>
          <a:custGeom>
            <a:avLst/>
            <a:gdLst/>
            <a:ahLst/>
            <a:cxnLst/>
            <a:rect l="l" t="t" r="r" b="b"/>
            <a:pathLst>
              <a:path w="10837037" h="3206718">
                <a:moveTo>
                  <a:pt x="0" y="1603359"/>
                </a:moveTo>
                <a:cubicBezTo>
                  <a:pt x="0" y="717746"/>
                  <a:pt x="235077" y="0"/>
                  <a:pt x="524891" y="0"/>
                </a:cubicBezTo>
                <a:lnTo>
                  <a:pt x="10312146" y="0"/>
                </a:lnTo>
                <a:lnTo>
                  <a:pt x="10312146" y="19611"/>
                </a:lnTo>
                <a:lnTo>
                  <a:pt x="10312146" y="0"/>
                </a:lnTo>
                <a:cubicBezTo>
                  <a:pt x="10601960" y="0"/>
                  <a:pt x="10837037" y="717746"/>
                  <a:pt x="10837037" y="1603359"/>
                </a:cubicBezTo>
                <a:lnTo>
                  <a:pt x="10830687" y="1603359"/>
                </a:lnTo>
                <a:lnTo>
                  <a:pt x="10837037" y="1603359"/>
                </a:lnTo>
                <a:lnTo>
                  <a:pt x="10830687" y="1603359"/>
                </a:lnTo>
                <a:lnTo>
                  <a:pt x="10837037" y="1603359"/>
                </a:lnTo>
                <a:cubicBezTo>
                  <a:pt x="10837037" y="2488972"/>
                  <a:pt x="10601960" y="3206718"/>
                  <a:pt x="10312146" y="3206718"/>
                </a:cubicBezTo>
                <a:lnTo>
                  <a:pt x="10312146" y="3187107"/>
                </a:lnTo>
                <a:lnTo>
                  <a:pt x="10312146" y="3206718"/>
                </a:lnTo>
                <a:lnTo>
                  <a:pt x="524891" y="3206718"/>
                </a:lnTo>
                <a:lnTo>
                  <a:pt x="524891" y="3187107"/>
                </a:lnTo>
                <a:lnTo>
                  <a:pt x="524891" y="3206718"/>
                </a:lnTo>
                <a:cubicBezTo>
                  <a:pt x="235077" y="3207004"/>
                  <a:pt x="0" y="2489364"/>
                  <a:pt x="0" y="1603359"/>
                </a:cubicBezTo>
                <a:cubicBezTo>
                  <a:pt x="0" y="1599437"/>
                  <a:pt x="381" y="1595907"/>
                  <a:pt x="1016" y="1592769"/>
                </a:cubicBezTo>
                <a:lnTo>
                  <a:pt x="6350" y="1603359"/>
                </a:lnTo>
                <a:lnTo>
                  <a:pt x="0" y="1603359"/>
                </a:lnTo>
                <a:moveTo>
                  <a:pt x="12700" y="1603359"/>
                </a:moveTo>
                <a:cubicBezTo>
                  <a:pt x="12700" y="1607281"/>
                  <a:pt x="12319" y="1610811"/>
                  <a:pt x="11684" y="1613949"/>
                </a:cubicBezTo>
                <a:lnTo>
                  <a:pt x="6350" y="1603359"/>
                </a:lnTo>
                <a:lnTo>
                  <a:pt x="12700" y="1603359"/>
                </a:lnTo>
                <a:cubicBezTo>
                  <a:pt x="12700" y="2467008"/>
                  <a:pt x="241935" y="3167889"/>
                  <a:pt x="524891" y="3167889"/>
                </a:cubicBezTo>
                <a:lnTo>
                  <a:pt x="10312146" y="3167889"/>
                </a:lnTo>
                <a:cubicBezTo>
                  <a:pt x="10595102" y="3167889"/>
                  <a:pt x="10824337" y="2467400"/>
                  <a:pt x="10824337" y="1603751"/>
                </a:cubicBezTo>
                <a:cubicBezTo>
                  <a:pt x="10824337" y="740102"/>
                  <a:pt x="10595102" y="39221"/>
                  <a:pt x="10312146" y="39221"/>
                </a:cubicBezTo>
                <a:lnTo>
                  <a:pt x="524891" y="39221"/>
                </a:lnTo>
                <a:lnTo>
                  <a:pt x="524891" y="19611"/>
                </a:lnTo>
                <a:lnTo>
                  <a:pt x="524891" y="39221"/>
                </a:lnTo>
                <a:cubicBezTo>
                  <a:pt x="241935" y="39221"/>
                  <a:pt x="12700" y="739710"/>
                  <a:pt x="12700" y="1603359"/>
                </a:cubicBezTo>
                <a:close/>
              </a:path>
            </a:pathLst>
          </a:custGeom>
          <a:solidFill>
            <a:srgbClr val="151617"/>
          </a:solidFill>
          <a:ln w="12700">
            <a:solidFill>
              <a:schemeClr val="bg2"/>
            </a:solidFill>
          </a:ln>
        </p:spPr>
      </p:sp>
      <p:sp>
        <p:nvSpPr>
          <p:cNvPr id="16" name="TextBox 16"/>
          <p:cNvSpPr txBox="1"/>
          <p:nvPr/>
        </p:nvSpPr>
        <p:spPr>
          <a:xfrm>
            <a:off x="6489119" y="2267522"/>
            <a:ext cx="5242777" cy="294953"/>
          </a:xfrm>
          <a:prstGeom prst="rect">
            <a:avLst/>
          </a:prstGeom>
        </p:spPr>
        <p:txBody>
          <a:bodyPr wrap="square" lIns="0" tIns="0" rIns="0" bIns="0" rtlCol="0" anchor="t">
            <a:spAutoFit/>
          </a:bodyPr>
          <a:lstStyle/>
          <a:p>
            <a:pPr algn="ctr">
              <a:lnSpc>
                <a:spcPts val="2250"/>
              </a:lnSpc>
            </a:pPr>
            <a:r>
              <a:rPr lang="en-US" sz="1600" b="1">
                <a:solidFill>
                  <a:schemeClr val="bg2"/>
                </a:solidFill>
                <a:latin typeface="Times" panose="02020603050405020304" pitchFamily="18" charset="0"/>
                <a:ea typeface="Montserrat Bold"/>
                <a:cs typeface="Times" panose="02020603050405020304" pitchFamily="18" charset="0"/>
                <a:sym typeface="Montserrat Bold"/>
              </a:rPr>
              <a:t>Doanh nghiệp FDI, khu công nghiệp, chế xuất</a:t>
            </a:r>
          </a:p>
        </p:txBody>
      </p:sp>
      <p:grpSp>
        <p:nvGrpSpPr>
          <p:cNvPr id="18" name="Group 18"/>
          <p:cNvGrpSpPr/>
          <p:nvPr/>
        </p:nvGrpSpPr>
        <p:grpSpPr>
          <a:xfrm>
            <a:off x="595211" y="4265511"/>
            <a:ext cx="5418436" cy="1603477"/>
            <a:chOff x="0" y="0"/>
            <a:chExt cx="10836872" cy="3206953"/>
          </a:xfrm>
        </p:grpSpPr>
        <p:sp>
          <p:nvSpPr>
            <p:cNvPr id="19" name="Freeform 19"/>
            <p:cNvSpPr/>
            <p:nvPr/>
          </p:nvSpPr>
          <p:spPr>
            <a:xfrm>
              <a:off x="6350" y="19611"/>
              <a:ext cx="10824083" cy="3167497"/>
            </a:xfrm>
            <a:custGeom>
              <a:avLst/>
              <a:gdLst/>
              <a:ahLst/>
              <a:cxnLst/>
              <a:rect l="l" t="t" r="r" b="b"/>
              <a:pathLst>
                <a:path w="10824083" h="3167497">
                  <a:moveTo>
                    <a:pt x="0" y="1583748"/>
                  </a:moveTo>
                  <a:cubicBezTo>
                    <a:pt x="0" y="709117"/>
                    <a:pt x="232156" y="0"/>
                    <a:pt x="518541" y="0"/>
                  </a:cubicBezTo>
                  <a:lnTo>
                    <a:pt x="10305542" y="0"/>
                  </a:lnTo>
                  <a:cubicBezTo>
                    <a:pt x="10591927" y="0"/>
                    <a:pt x="10824083" y="709117"/>
                    <a:pt x="10824083" y="1583748"/>
                  </a:cubicBezTo>
                  <a:cubicBezTo>
                    <a:pt x="10824083" y="2458379"/>
                    <a:pt x="10591927" y="3167496"/>
                    <a:pt x="10305542" y="3167496"/>
                  </a:cubicBezTo>
                  <a:lnTo>
                    <a:pt x="518541" y="3167496"/>
                  </a:lnTo>
                  <a:cubicBezTo>
                    <a:pt x="232156" y="3167888"/>
                    <a:pt x="0" y="2458771"/>
                    <a:pt x="0" y="1583748"/>
                  </a:cubicBezTo>
                  <a:close/>
                </a:path>
              </a:pathLst>
            </a:custGeom>
            <a:noFill/>
            <a:ln w="12700">
              <a:solidFill>
                <a:schemeClr val="bg2"/>
              </a:solidFill>
            </a:ln>
          </p:spPr>
        </p:sp>
        <p:sp>
          <p:nvSpPr>
            <p:cNvPr id="20" name="Freeform 20"/>
            <p:cNvSpPr/>
            <p:nvPr/>
          </p:nvSpPr>
          <p:spPr>
            <a:xfrm>
              <a:off x="0" y="0"/>
              <a:ext cx="10836783" cy="3206718"/>
            </a:xfrm>
            <a:custGeom>
              <a:avLst/>
              <a:gdLst/>
              <a:ahLst/>
              <a:cxnLst/>
              <a:rect l="l" t="t" r="r" b="b"/>
              <a:pathLst>
                <a:path w="10836783" h="3206718">
                  <a:moveTo>
                    <a:pt x="0" y="1603359"/>
                  </a:moveTo>
                  <a:cubicBezTo>
                    <a:pt x="0" y="717746"/>
                    <a:pt x="235077" y="0"/>
                    <a:pt x="524891" y="0"/>
                  </a:cubicBezTo>
                  <a:lnTo>
                    <a:pt x="10311892" y="0"/>
                  </a:lnTo>
                  <a:lnTo>
                    <a:pt x="10311892" y="19611"/>
                  </a:lnTo>
                  <a:lnTo>
                    <a:pt x="10311892" y="0"/>
                  </a:lnTo>
                  <a:cubicBezTo>
                    <a:pt x="10601706" y="0"/>
                    <a:pt x="10836783" y="717746"/>
                    <a:pt x="10836783" y="1603359"/>
                  </a:cubicBezTo>
                  <a:lnTo>
                    <a:pt x="10830433" y="1603359"/>
                  </a:lnTo>
                  <a:lnTo>
                    <a:pt x="10836783" y="1603359"/>
                  </a:lnTo>
                  <a:lnTo>
                    <a:pt x="10830433" y="1603359"/>
                  </a:lnTo>
                  <a:lnTo>
                    <a:pt x="10836783" y="1603359"/>
                  </a:lnTo>
                  <a:cubicBezTo>
                    <a:pt x="10836783" y="2488972"/>
                    <a:pt x="10601706" y="3206718"/>
                    <a:pt x="10311892" y="3206718"/>
                  </a:cubicBezTo>
                  <a:lnTo>
                    <a:pt x="10311892" y="3187107"/>
                  </a:lnTo>
                  <a:lnTo>
                    <a:pt x="10311892" y="3206718"/>
                  </a:lnTo>
                  <a:lnTo>
                    <a:pt x="524891" y="3206718"/>
                  </a:lnTo>
                  <a:lnTo>
                    <a:pt x="524891" y="3187107"/>
                  </a:lnTo>
                  <a:lnTo>
                    <a:pt x="524891" y="3206718"/>
                  </a:lnTo>
                  <a:cubicBezTo>
                    <a:pt x="235077" y="3207004"/>
                    <a:pt x="0" y="2489364"/>
                    <a:pt x="0" y="1603359"/>
                  </a:cubicBezTo>
                  <a:cubicBezTo>
                    <a:pt x="0" y="1599437"/>
                    <a:pt x="381" y="1595907"/>
                    <a:pt x="1016" y="1592769"/>
                  </a:cubicBezTo>
                  <a:lnTo>
                    <a:pt x="6350" y="1603359"/>
                  </a:lnTo>
                  <a:lnTo>
                    <a:pt x="0" y="1603359"/>
                  </a:lnTo>
                  <a:moveTo>
                    <a:pt x="12700" y="1603359"/>
                  </a:moveTo>
                  <a:cubicBezTo>
                    <a:pt x="12700" y="1607281"/>
                    <a:pt x="12319" y="1610811"/>
                    <a:pt x="11684" y="1613949"/>
                  </a:cubicBezTo>
                  <a:lnTo>
                    <a:pt x="6350" y="1603359"/>
                  </a:lnTo>
                  <a:lnTo>
                    <a:pt x="12700" y="1603359"/>
                  </a:lnTo>
                  <a:cubicBezTo>
                    <a:pt x="12700" y="2467008"/>
                    <a:pt x="241935" y="3167889"/>
                    <a:pt x="524891" y="3167889"/>
                  </a:cubicBezTo>
                  <a:lnTo>
                    <a:pt x="10311892" y="3167889"/>
                  </a:lnTo>
                  <a:cubicBezTo>
                    <a:pt x="10594849" y="3167889"/>
                    <a:pt x="10824083" y="2467400"/>
                    <a:pt x="10824083" y="1603751"/>
                  </a:cubicBezTo>
                  <a:cubicBezTo>
                    <a:pt x="10824083" y="740102"/>
                    <a:pt x="10594848" y="39221"/>
                    <a:pt x="10311892" y="39221"/>
                  </a:cubicBezTo>
                  <a:lnTo>
                    <a:pt x="524891" y="39221"/>
                  </a:lnTo>
                  <a:lnTo>
                    <a:pt x="524891" y="19611"/>
                  </a:lnTo>
                  <a:lnTo>
                    <a:pt x="524891" y="39221"/>
                  </a:lnTo>
                  <a:cubicBezTo>
                    <a:pt x="241935" y="39221"/>
                    <a:pt x="12700" y="739710"/>
                    <a:pt x="12700" y="1603359"/>
                  </a:cubicBezTo>
                  <a:close/>
                </a:path>
              </a:pathLst>
            </a:custGeom>
            <a:solidFill>
              <a:srgbClr val="151617"/>
            </a:solidFill>
            <a:ln w="12700">
              <a:solidFill>
                <a:schemeClr val="bg2"/>
              </a:solidFill>
            </a:ln>
          </p:spPr>
        </p:sp>
      </p:grpSp>
      <p:sp>
        <p:nvSpPr>
          <p:cNvPr id="21" name="TextBox 21"/>
          <p:cNvSpPr txBox="1"/>
          <p:nvPr/>
        </p:nvSpPr>
        <p:spPr>
          <a:xfrm>
            <a:off x="881157" y="4391572"/>
            <a:ext cx="4716562" cy="294953"/>
          </a:xfrm>
          <a:prstGeom prst="rect">
            <a:avLst/>
          </a:prstGeom>
        </p:spPr>
        <p:txBody>
          <a:bodyPr lIns="0" tIns="0" rIns="0" bIns="0" rtlCol="0" anchor="t">
            <a:spAutoFit/>
          </a:bodyPr>
          <a:lstStyle/>
          <a:p>
            <a:pPr>
              <a:lnSpc>
                <a:spcPts val="2333"/>
              </a:lnSpc>
            </a:pPr>
            <a:r>
              <a:rPr lang="en-US" sz="1600" b="1">
                <a:solidFill>
                  <a:schemeClr val="bg2"/>
                </a:solidFill>
                <a:latin typeface="Times" panose="02020603050405020304" pitchFamily="18" charset="0"/>
                <a:ea typeface="Montserrat Bold"/>
                <a:cs typeface="Times" panose="02020603050405020304" pitchFamily="18" charset="0"/>
                <a:sym typeface="Montserrat Bold"/>
              </a:rPr>
              <a:t>Doanh Nghiệp cung ứng nhân lực</a:t>
            </a:r>
          </a:p>
        </p:txBody>
      </p:sp>
      <p:sp>
        <p:nvSpPr>
          <p:cNvPr id="22" name="TextBox 22"/>
          <p:cNvSpPr txBox="1"/>
          <p:nvPr/>
        </p:nvSpPr>
        <p:spPr>
          <a:xfrm>
            <a:off x="925900" y="4661228"/>
            <a:ext cx="5070177" cy="743793"/>
          </a:xfrm>
          <a:prstGeom prst="rect">
            <a:avLst/>
          </a:prstGeom>
        </p:spPr>
        <p:txBody>
          <a:bodyPr lIns="0" tIns="0" rIns="0" bIns="0" rtlCol="0" anchor="t">
            <a:spAutoFit/>
          </a:bodyPr>
          <a:lstStyle/>
          <a:p>
            <a:pPr marL="285750" indent="-285750">
              <a:lnSpc>
                <a:spcPts val="2869"/>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tính linh hoạt, sử dụng đơn giản, dễ dàng.</a:t>
            </a:r>
          </a:p>
          <a:p>
            <a:pPr marL="285750" indent="-285750">
              <a:lnSpc>
                <a:spcPts val="2869"/>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xử lý ký kết với số lượng lớn.</a:t>
            </a:r>
          </a:p>
        </p:txBody>
      </p:sp>
      <p:grpSp>
        <p:nvGrpSpPr>
          <p:cNvPr id="23" name="Group 23"/>
          <p:cNvGrpSpPr/>
          <p:nvPr/>
        </p:nvGrpSpPr>
        <p:grpSpPr>
          <a:xfrm>
            <a:off x="6178252" y="4265511"/>
            <a:ext cx="5418531" cy="1603477"/>
            <a:chOff x="0" y="0"/>
            <a:chExt cx="10837062" cy="3206953"/>
          </a:xfrm>
          <a:noFill/>
        </p:grpSpPr>
        <p:sp>
          <p:nvSpPr>
            <p:cNvPr id="24" name="Freeform 24"/>
            <p:cNvSpPr/>
            <p:nvPr/>
          </p:nvSpPr>
          <p:spPr>
            <a:xfrm>
              <a:off x="6350" y="19611"/>
              <a:ext cx="10824337" cy="3167497"/>
            </a:xfrm>
            <a:custGeom>
              <a:avLst/>
              <a:gdLst/>
              <a:ahLst/>
              <a:cxnLst/>
              <a:rect l="l" t="t" r="r" b="b"/>
              <a:pathLst>
                <a:path w="10824337" h="3167497">
                  <a:moveTo>
                    <a:pt x="0" y="1583748"/>
                  </a:moveTo>
                  <a:cubicBezTo>
                    <a:pt x="0" y="709117"/>
                    <a:pt x="232156" y="0"/>
                    <a:pt x="518541" y="0"/>
                  </a:cubicBezTo>
                  <a:lnTo>
                    <a:pt x="10305796" y="0"/>
                  </a:lnTo>
                  <a:cubicBezTo>
                    <a:pt x="10592181" y="0"/>
                    <a:pt x="10824337" y="709117"/>
                    <a:pt x="10824337" y="1583748"/>
                  </a:cubicBezTo>
                  <a:cubicBezTo>
                    <a:pt x="10824337" y="2458379"/>
                    <a:pt x="10592181" y="3167496"/>
                    <a:pt x="10305796" y="3167496"/>
                  </a:cubicBezTo>
                  <a:lnTo>
                    <a:pt x="518541" y="3167496"/>
                  </a:lnTo>
                  <a:cubicBezTo>
                    <a:pt x="232156" y="3167888"/>
                    <a:pt x="0" y="2458771"/>
                    <a:pt x="0" y="1583748"/>
                  </a:cubicBezTo>
                  <a:close/>
                </a:path>
              </a:pathLst>
            </a:custGeom>
            <a:grpFill/>
            <a:ln w="12700">
              <a:solidFill>
                <a:schemeClr val="bg2"/>
              </a:solidFill>
            </a:ln>
          </p:spPr>
        </p:sp>
        <p:sp>
          <p:nvSpPr>
            <p:cNvPr id="25" name="Freeform 25"/>
            <p:cNvSpPr/>
            <p:nvPr/>
          </p:nvSpPr>
          <p:spPr>
            <a:xfrm>
              <a:off x="0" y="0"/>
              <a:ext cx="10837037" cy="3206718"/>
            </a:xfrm>
            <a:custGeom>
              <a:avLst/>
              <a:gdLst/>
              <a:ahLst/>
              <a:cxnLst/>
              <a:rect l="l" t="t" r="r" b="b"/>
              <a:pathLst>
                <a:path w="10837037" h="3206718">
                  <a:moveTo>
                    <a:pt x="0" y="1603359"/>
                  </a:moveTo>
                  <a:cubicBezTo>
                    <a:pt x="0" y="717746"/>
                    <a:pt x="235077" y="0"/>
                    <a:pt x="524891" y="0"/>
                  </a:cubicBezTo>
                  <a:lnTo>
                    <a:pt x="10312146" y="0"/>
                  </a:lnTo>
                  <a:lnTo>
                    <a:pt x="10312146" y="19611"/>
                  </a:lnTo>
                  <a:lnTo>
                    <a:pt x="10312146" y="0"/>
                  </a:lnTo>
                  <a:cubicBezTo>
                    <a:pt x="10601960" y="0"/>
                    <a:pt x="10837037" y="717746"/>
                    <a:pt x="10837037" y="1603359"/>
                  </a:cubicBezTo>
                  <a:lnTo>
                    <a:pt x="10830687" y="1603359"/>
                  </a:lnTo>
                  <a:lnTo>
                    <a:pt x="10837037" y="1603359"/>
                  </a:lnTo>
                  <a:lnTo>
                    <a:pt x="10830687" y="1603359"/>
                  </a:lnTo>
                  <a:lnTo>
                    <a:pt x="10837037" y="1603359"/>
                  </a:lnTo>
                  <a:cubicBezTo>
                    <a:pt x="10837037" y="2488972"/>
                    <a:pt x="10601960" y="3206718"/>
                    <a:pt x="10312146" y="3206718"/>
                  </a:cubicBezTo>
                  <a:lnTo>
                    <a:pt x="10312146" y="3187107"/>
                  </a:lnTo>
                  <a:lnTo>
                    <a:pt x="10312146" y="3206718"/>
                  </a:lnTo>
                  <a:lnTo>
                    <a:pt x="524891" y="3206718"/>
                  </a:lnTo>
                  <a:lnTo>
                    <a:pt x="524891" y="3187107"/>
                  </a:lnTo>
                  <a:lnTo>
                    <a:pt x="524891" y="3206718"/>
                  </a:lnTo>
                  <a:cubicBezTo>
                    <a:pt x="235077" y="3207004"/>
                    <a:pt x="0" y="2489364"/>
                    <a:pt x="0" y="1603359"/>
                  </a:cubicBezTo>
                  <a:cubicBezTo>
                    <a:pt x="0" y="1599437"/>
                    <a:pt x="381" y="1595907"/>
                    <a:pt x="1016" y="1592769"/>
                  </a:cubicBezTo>
                  <a:lnTo>
                    <a:pt x="6350" y="1603359"/>
                  </a:lnTo>
                  <a:lnTo>
                    <a:pt x="0" y="1603359"/>
                  </a:lnTo>
                  <a:moveTo>
                    <a:pt x="12700" y="1603359"/>
                  </a:moveTo>
                  <a:cubicBezTo>
                    <a:pt x="12700" y="1607281"/>
                    <a:pt x="12319" y="1610811"/>
                    <a:pt x="11684" y="1613949"/>
                  </a:cubicBezTo>
                  <a:lnTo>
                    <a:pt x="6350" y="1603359"/>
                  </a:lnTo>
                  <a:lnTo>
                    <a:pt x="12700" y="1603359"/>
                  </a:lnTo>
                  <a:cubicBezTo>
                    <a:pt x="12700" y="2467008"/>
                    <a:pt x="241935" y="3167889"/>
                    <a:pt x="524891" y="3167889"/>
                  </a:cubicBezTo>
                  <a:lnTo>
                    <a:pt x="10312146" y="3167889"/>
                  </a:lnTo>
                  <a:cubicBezTo>
                    <a:pt x="10595102" y="3167889"/>
                    <a:pt x="10824337" y="2467400"/>
                    <a:pt x="10824337" y="1603751"/>
                  </a:cubicBezTo>
                  <a:cubicBezTo>
                    <a:pt x="10824337" y="740102"/>
                    <a:pt x="10595102" y="39221"/>
                    <a:pt x="10312146" y="39221"/>
                  </a:cubicBezTo>
                  <a:lnTo>
                    <a:pt x="524891" y="39221"/>
                  </a:lnTo>
                  <a:lnTo>
                    <a:pt x="524891" y="19611"/>
                  </a:lnTo>
                  <a:lnTo>
                    <a:pt x="524891" y="39221"/>
                  </a:lnTo>
                  <a:cubicBezTo>
                    <a:pt x="241935" y="39221"/>
                    <a:pt x="12700" y="739710"/>
                    <a:pt x="12700" y="1603359"/>
                  </a:cubicBezTo>
                  <a:close/>
                </a:path>
              </a:pathLst>
            </a:custGeom>
            <a:grpFill/>
            <a:ln w="12700">
              <a:solidFill>
                <a:schemeClr val="bg2"/>
              </a:solidFill>
            </a:ln>
          </p:spPr>
        </p:sp>
      </p:grpSp>
      <p:sp>
        <p:nvSpPr>
          <p:cNvPr id="30" name="TextBox 30"/>
          <p:cNvSpPr txBox="1"/>
          <p:nvPr/>
        </p:nvSpPr>
        <p:spPr>
          <a:xfrm>
            <a:off x="6421721" y="4391572"/>
            <a:ext cx="5192154" cy="307777"/>
          </a:xfrm>
          <a:prstGeom prst="rect">
            <a:avLst/>
          </a:prstGeom>
        </p:spPr>
        <p:txBody>
          <a:bodyPr wrap="square" lIns="0" tIns="0" rIns="0" bIns="0" rtlCol="0" anchor="t">
            <a:spAutoFit/>
          </a:bodyPr>
          <a:lstStyle/>
          <a:p>
            <a:pPr>
              <a:lnSpc>
                <a:spcPts val="2416"/>
              </a:lnSpc>
            </a:pPr>
            <a:r>
              <a:rPr lang="en-US" sz="1600" b="1">
                <a:solidFill>
                  <a:schemeClr val="bg2"/>
                </a:solidFill>
                <a:latin typeface="Times" panose="02020603050405020304" pitchFamily="18" charset="0"/>
                <a:ea typeface="Montserrat Bold"/>
                <a:cs typeface="Times" panose="02020603050405020304" pitchFamily="18" charset="0"/>
                <a:sym typeface="Montserrat Bold"/>
              </a:rPr>
              <a:t>Doanh Nghiệp có nhu cầu Chuyển Đổi Số</a:t>
            </a:r>
          </a:p>
        </p:txBody>
      </p:sp>
      <p:sp>
        <p:nvSpPr>
          <p:cNvPr id="35" name="TextBox 2">
            <a:extLst>
              <a:ext uri="{FF2B5EF4-FFF2-40B4-BE49-F238E27FC236}">
                <a16:creationId xmlns:a16="http://schemas.microsoft.com/office/drawing/2014/main" id="{1AADDB38-6E1C-4440-B0BE-52D36E719CCA}"/>
              </a:ext>
            </a:extLst>
          </p:cNvPr>
          <p:cNvSpPr txBox="1"/>
          <p:nvPr/>
        </p:nvSpPr>
        <p:spPr>
          <a:xfrm>
            <a:off x="155003" y="108969"/>
            <a:ext cx="10063262" cy="408766"/>
          </a:xfrm>
          <a:prstGeom prst="rect">
            <a:avLst/>
          </a:prstGeom>
        </p:spPr>
        <p:txBody>
          <a:bodyPr lIns="0" tIns="0" rIns="0" bIns="0" rtlCol="0" anchor="t">
            <a:spAutoFit/>
          </a:bodyPr>
          <a:lstStyle/>
          <a:p>
            <a:pPr>
              <a:lnSpc>
                <a:spcPts val="3541"/>
              </a:lnSpc>
            </a:pPr>
            <a:r>
              <a:rPr lang="en-US" sz="2400" b="1">
                <a:solidFill>
                  <a:srgbClr val="FF0000"/>
                </a:solidFill>
                <a:latin typeface="Times" panose="02020603050405020304" pitchFamily="18" charset="0"/>
                <a:ea typeface="Montserrat Bold"/>
                <a:cs typeface="Times" panose="02020603050405020304" pitchFamily="18" charset="0"/>
                <a:sym typeface="Montserrat Bold"/>
              </a:rPr>
              <a:t>6. ĐỐI </a:t>
            </a:r>
            <a:r>
              <a:rPr lang="en-US" sz="2400" b="1" dirty="0">
                <a:solidFill>
                  <a:srgbClr val="FF0000"/>
                </a:solidFill>
                <a:latin typeface="Times" panose="02020603050405020304" pitchFamily="18" charset="0"/>
                <a:ea typeface="Montserrat Bold"/>
                <a:cs typeface="Times" panose="02020603050405020304" pitchFamily="18" charset="0"/>
                <a:sym typeface="Montserrat Bold"/>
              </a:rPr>
              <a:t>TƯỢNG KHÁCH HÀNG</a:t>
            </a:r>
          </a:p>
        </p:txBody>
      </p:sp>
      <p:sp>
        <p:nvSpPr>
          <p:cNvPr id="37" name="TextBox 12"/>
          <p:cNvSpPr txBox="1"/>
          <p:nvPr/>
        </p:nvSpPr>
        <p:spPr>
          <a:xfrm>
            <a:off x="899565" y="2500363"/>
            <a:ext cx="5120195" cy="1154162"/>
          </a:xfrm>
          <a:prstGeom prst="rect">
            <a:avLst/>
          </a:prstGeom>
        </p:spPr>
        <p:txBody>
          <a:bodyPr wrap="square" lIns="0" tIns="0" rIns="0" bIns="0" rtlCol="0" anchor="t">
            <a:spAutoFit/>
          </a:bodyPr>
          <a:lstStyle/>
          <a:p>
            <a:pPr marL="342900" indent="-342900">
              <a:lnSpc>
                <a:spcPts val="2975"/>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kết nối các hệ thống quản trị nhân lực sẵn có.</a:t>
            </a:r>
          </a:p>
          <a:p>
            <a:pPr marL="342900" indent="-342900">
              <a:lnSpc>
                <a:spcPts val="2975"/>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tính pháp lý cao nhất.</a:t>
            </a:r>
          </a:p>
          <a:p>
            <a:pPr marL="342900" indent="-342900">
              <a:lnSpc>
                <a:spcPts val="2975"/>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thời gian hỗ trợ 24/7.</a:t>
            </a:r>
          </a:p>
        </p:txBody>
      </p:sp>
      <p:sp>
        <p:nvSpPr>
          <p:cNvPr id="38" name="TextBox 11"/>
          <p:cNvSpPr txBox="1"/>
          <p:nvPr/>
        </p:nvSpPr>
        <p:spPr>
          <a:xfrm>
            <a:off x="854816" y="2247768"/>
            <a:ext cx="5034955" cy="294953"/>
          </a:xfrm>
          <a:prstGeom prst="rect">
            <a:avLst/>
          </a:prstGeom>
        </p:spPr>
        <p:txBody>
          <a:bodyPr lIns="0" tIns="0" rIns="0" bIns="0" rtlCol="0" anchor="t">
            <a:spAutoFit/>
          </a:bodyPr>
          <a:lstStyle/>
          <a:p>
            <a:pPr>
              <a:lnSpc>
                <a:spcPts val="2250"/>
              </a:lnSpc>
            </a:pPr>
            <a:r>
              <a:rPr lang="en-US" sz="1600" b="1">
                <a:solidFill>
                  <a:schemeClr val="bg2"/>
                </a:solidFill>
                <a:latin typeface="Times" panose="02020603050405020304" pitchFamily="18" charset="0"/>
                <a:ea typeface="Montserrat Bold"/>
                <a:cs typeface="Times" panose="02020603050405020304" pitchFamily="18" charset="0"/>
                <a:sym typeface="Montserrat Bold"/>
              </a:rPr>
              <a:t>Doanh Nghiệp lớn có nhiều người lao động</a:t>
            </a:r>
          </a:p>
        </p:txBody>
      </p:sp>
      <p:sp>
        <p:nvSpPr>
          <p:cNvPr id="41" name="Freeform 15"/>
          <p:cNvSpPr/>
          <p:nvPr/>
        </p:nvSpPr>
        <p:spPr>
          <a:xfrm>
            <a:off x="577558" y="2129604"/>
            <a:ext cx="5418519" cy="1603359"/>
          </a:xfrm>
          <a:custGeom>
            <a:avLst/>
            <a:gdLst/>
            <a:ahLst/>
            <a:cxnLst/>
            <a:rect l="l" t="t" r="r" b="b"/>
            <a:pathLst>
              <a:path w="10837037" h="3206718">
                <a:moveTo>
                  <a:pt x="0" y="1603359"/>
                </a:moveTo>
                <a:cubicBezTo>
                  <a:pt x="0" y="717746"/>
                  <a:pt x="235077" y="0"/>
                  <a:pt x="524891" y="0"/>
                </a:cubicBezTo>
                <a:lnTo>
                  <a:pt x="10312146" y="0"/>
                </a:lnTo>
                <a:lnTo>
                  <a:pt x="10312146" y="19611"/>
                </a:lnTo>
                <a:lnTo>
                  <a:pt x="10312146" y="0"/>
                </a:lnTo>
                <a:cubicBezTo>
                  <a:pt x="10601960" y="0"/>
                  <a:pt x="10837037" y="717746"/>
                  <a:pt x="10837037" y="1603359"/>
                </a:cubicBezTo>
                <a:lnTo>
                  <a:pt x="10830687" y="1603359"/>
                </a:lnTo>
                <a:lnTo>
                  <a:pt x="10837037" y="1603359"/>
                </a:lnTo>
                <a:lnTo>
                  <a:pt x="10830687" y="1603359"/>
                </a:lnTo>
                <a:lnTo>
                  <a:pt x="10837037" y="1603359"/>
                </a:lnTo>
                <a:cubicBezTo>
                  <a:pt x="10837037" y="2488972"/>
                  <a:pt x="10601960" y="3206718"/>
                  <a:pt x="10312146" y="3206718"/>
                </a:cubicBezTo>
                <a:lnTo>
                  <a:pt x="10312146" y="3187107"/>
                </a:lnTo>
                <a:lnTo>
                  <a:pt x="10312146" y="3206718"/>
                </a:lnTo>
                <a:lnTo>
                  <a:pt x="524891" y="3206718"/>
                </a:lnTo>
                <a:lnTo>
                  <a:pt x="524891" y="3187107"/>
                </a:lnTo>
                <a:lnTo>
                  <a:pt x="524891" y="3206718"/>
                </a:lnTo>
                <a:cubicBezTo>
                  <a:pt x="235077" y="3207004"/>
                  <a:pt x="0" y="2489364"/>
                  <a:pt x="0" y="1603359"/>
                </a:cubicBezTo>
                <a:cubicBezTo>
                  <a:pt x="0" y="1599437"/>
                  <a:pt x="381" y="1595907"/>
                  <a:pt x="1016" y="1592769"/>
                </a:cubicBezTo>
                <a:lnTo>
                  <a:pt x="6350" y="1603359"/>
                </a:lnTo>
                <a:lnTo>
                  <a:pt x="0" y="1603359"/>
                </a:lnTo>
                <a:moveTo>
                  <a:pt x="12700" y="1603359"/>
                </a:moveTo>
                <a:cubicBezTo>
                  <a:pt x="12700" y="1607281"/>
                  <a:pt x="12319" y="1610811"/>
                  <a:pt x="11684" y="1613949"/>
                </a:cubicBezTo>
                <a:lnTo>
                  <a:pt x="6350" y="1603359"/>
                </a:lnTo>
                <a:lnTo>
                  <a:pt x="12700" y="1603359"/>
                </a:lnTo>
                <a:cubicBezTo>
                  <a:pt x="12700" y="2467008"/>
                  <a:pt x="241935" y="3167889"/>
                  <a:pt x="524891" y="3167889"/>
                </a:cubicBezTo>
                <a:lnTo>
                  <a:pt x="10312146" y="3167889"/>
                </a:lnTo>
                <a:cubicBezTo>
                  <a:pt x="10595102" y="3167889"/>
                  <a:pt x="10824337" y="2467400"/>
                  <a:pt x="10824337" y="1603751"/>
                </a:cubicBezTo>
                <a:cubicBezTo>
                  <a:pt x="10824337" y="740102"/>
                  <a:pt x="10595102" y="39221"/>
                  <a:pt x="10312146" y="39221"/>
                </a:cubicBezTo>
                <a:lnTo>
                  <a:pt x="524891" y="39221"/>
                </a:lnTo>
                <a:lnTo>
                  <a:pt x="524891" y="19611"/>
                </a:lnTo>
                <a:lnTo>
                  <a:pt x="524891" y="39221"/>
                </a:lnTo>
                <a:cubicBezTo>
                  <a:pt x="241935" y="39221"/>
                  <a:pt x="12700" y="739710"/>
                  <a:pt x="12700" y="1603359"/>
                </a:cubicBezTo>
                <a:close/>
              </a:path>
            </a:pathLst>
          </a:custGeom>
          <a:solidFill>
            <a:srgbClr val="151617"/>
          </a:solidFill>
          <a:ln w="12700">
            <a:solidFill>
              <a:schemeClr val="bg2"/>
            </a:solidFill>
          </a:ln>
        </p:spPr>
      </p:sp>
      <p:sp>
        <p:nvSpPr>
          <p:cNvPr id="42" name="TextBox 12"/>
          <p:cNvSpPr txBox="1"/>
          <p:nvPr/>
        </p:nvSpPr>
        <p:spPr>
          <a:xfrm>
            <a:off x="6915234" y="2544811"/>
            <a:ext cx="5120195" cy="1154162"/>
          </a:xfrm>
          <a:prstGeom prst="rect">
            <a:avLst/>
          </a:prstGeom>
        </p:spPr>
        <p:txBody>
          <a:bodyPr wrap="square" lIns="0" tIns="0" rIns="0" bIns="0" rtlCol="0" anchor="t">
            <a:spAutoFit/>
          </a:bodyPr>
          <a:lstStyle/>
          <a:p>
            <a:pPr marL="342900" indent="-342900">
              <a:lnSpc>
                <a:spcPts val="2975"/>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tính pháp lý cao nhất.</a:t>
            </a:r>
          </a:p>
          <a:p>
            <a:pPr marL="342900" indent="-342900">
              <a:lnSpc>
                <a:spcPts val="2975"/>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tính bảo mật cao nhất.</a:t>
            </a:r>
          </a:p>
          <a:p>
            <a:pPr marL="342900" indent="-342900">
              <a:lnSpc>
                <a:spcPts val="2975"/>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thời gian triển khai nhanh nhất.</a:t>
            </a:r>
          </a:p>
        </p:txBody>
      </p:sp>
      <p:sp>
        <p:nvSpPr>
          <p:cNvPr id="43" name="TextBox 22"/>
          <p:cNvSpPr txBox="1"/>
          <p:nvPr/>
        </p:nvSpPr>
        <p:spPr>
          <a:xfrm>
            <a:off x="6691243" y="4721362"/>
            <a:ext cx="5070177" cy="1115690"/>
          </a:xfrm>
          <a:prstGeom prst="rect">
            <a:avLst/>
          </a:prstGeom>
        </p:spPr>
        <p:txBody>
          <a:bodyPr lIns="0" tIns="0" rIns="0" bIns="0" rtlCol="0" anchor="t">
            <a:spAutoFit/>
          </a:bodyPr>
          <a:lstStyle/>
          <a:p>
            <a:pPr marL="285750" indent="-285750">
              <a:lnSpc>
                <a:spcPts val="2869"/>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lập – ký – lưu trữ online toàn trình đơn giản, nhanh chóng, dễ dàng.</a:t>
            </a:r>
          </a:p>
          <a:p>
            <a:pPr marL="285750" indent="-285750">
              <a:lnSpc>
                <a:spcPts val="2869"/>
              </a:lnSpc>
              <a:buFont typeface="Wingdings" panose="05000000000000000000" pitchFamily="2" charset="2"/>
              <a:buChar char="ü"/>
            </a:pPr>
            <a:r>
              <a:rPr lang="en-US" sz="1600">
                <a:latin typeface="Times" panose="02020603050405020304" pitchFamily="18" charset="0"/>
                <a:ea typeface="Arimo"/>
                <a:cs typeface="Times" panose="02020603050405020304" pitchFamily="18" charset="0"/>
                <a:sym typeface="Arimo"/>
              </a:rPr>
              <a:t>Đảm bảo chi phí tối ưu nhất.</a:t>
            </a:r>
          </a:p>
        </p:txBody>
      </p:sp>
      <p:sp>
        <p:nvSpPr>
          <p:cNvPr id="44" name="object 3">
            <a:extLst>
              <a:ext uri="{FF2B5EF4-FFF2-40B4-BE49-F238E27FC236}">
                <a16:creationId xmlns:a16="http://schemas.microsoft.com/office/drawing/2014/main" id="{A9D58628-F90E-17CA-6B86-5B673E0205DB}"/>
              </a:ext>
            </a:extLst>
          </p:cNvPr>
          <p:cNvSpPr/>
          <p:nvPr/>
        </p:nvSpPr>
        <p:spPr>
          <a:xfrm>
            <a:off x="125632" y="60702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422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8ECE4"/>
            </a:solidFill>
            <a:ln w="12700">
              <a:solidFill>
                <a:srgbClr val="000000"/>
              </a:solidFill>
            </a:ln>
          </p:spPr>
        </p:sp>
      </p:grpSp>
      <p:grpSp>
        <p:nvGrpSpPr>
          <p:cNvPr id="4" name="Group 4"/>
          <p:cNvGrpSpPr/>
          <p:nvPr/>
        </p:nvGrpSpPr>
        <p:grpSpPr>
          <a:xfrm>
            <a:off x="0" y="-591"/>
            <a:ext cx="12192000" cy="6858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txBody>
            <a:bodyPr/>
            <a:lstStyle/>
            <a:p>
              <a:endParaRPr lang="en-CA" sz="1600">
                <a:latin typeface="Times" panose="02020603050405020304" pitchFamily="18" charset="0"/>
                <a:cs typeface="Times" panose="02020603050405020304" pitchFamily="18" charset="0"/>
              </a:endParaRPr>
            </a:p>
          </p:txBody>
        </p:sp>
      </p:grpSp>
      <p:sp>
        <p:nvSpPr>
          <p:cNvPr id="8" name="TextBox 8"/>
          <p:cNvSpPr txBox="1"/>
          <p:nvPr/>
        </p:nvSpPr>
        <p:spPr>
          <a:xfrm>
            <a:off x="638043" y="1359575"/>
            <a:ext cx="10878744" cy="743793"/>
          </a:xfrm>
          <a:prstGeom prst="rect">
            <a:avLst/>
          </a:prstGeom>
        </p:spPr>
        <p:txBody>
          <a:bodyPr lIns="0" tIns="0" rIns="0" bIns="0" rtlCol="0" anchor="t">
            <a:spAutoFit/>
          </a:bodyPr>
          <a:lstStyle/>
          <a:p>
            <a:pPr>
              <a:lnSpc>
                <a:spcPts val="2879"/>
              </a:lnSpc>
            </a:pPr>
            <a:r>
              <a:rPr lang="en-US" sz="1600">
                <a:solidFill>
                  <a:srgbClr val="151617"/>
                </a:solidFill>
                <a:latin typeface="Times" panose="02020603050405020304" pitchFamily="18" charset="0"/>
                <a:ea typeface="Arimo"/>
                <a:cs typeface="Times" panose="02020603050405020304" pitchFamily="18" charset="0"/>
                <a:sym typeface="Arimo"/>
              </a:rPr>
              <a:t>Quy trình ký hợp đồng lao động điện tử với Viettel được thiết kế đơn giản, nhanh chóng và bảo mật, đảm bảo tính pháp lý của từng giao dịch.</a:t>
            </a:r>
          </a:p>
        </p:txBody>
      </p:sp>
      <p:sp>
        <p:nvSpPr>
          <p:cNvPr id="9" name="TextBox 9"/>
          <p:cNvSpPr txBox="1"/>
          <p:nvPr/>
        </p:nvSpPr>
        <p:spPr>
          <a:xfrm>
            <a:off x="656628" y="2265560"/>
            <a:ext cx="408692" cy="307777"/>
          </a:xfrm>
          <a:prstGeom prst="rect">
            <a:avLst/>
          </a:prstGeom>
        </p:spPr>
        <p:txBody>
          <a:bodyPr wrap="square" lIns="0" tIns="0" rIns="0" bIns="0" rtlCol="0" anchor="t">
            <a:spAutoFit/>
          </a:bodyPr>
          <a:lstStyle/>
          <a:p>
            <a:pPr>
              <a:lnSpc>
                <a:spcPts val="2440"/>
              </a:lnSpc>
            </a:pPr>
            <a:r>
              <a:rPr lang="en-US" sz="1600" b="1">
                <a:solidFill>
                  <a:srgbClr val="151617"/>
                </a:solidFill>
                <a:latin typeface="Times" panose="02020603050405020304" pitchFamily="18" charset="0"/>
                <a:ea typeface="Montserrat Bold"/>
                <a:cs typeface="Times" panose="02020603050405020304" pitchFamily="18" charset="0"/>
                <a:sym typeface="Montserrat Bold"/>
              </a:rPr>
              <a:t>01</a:t>
            </a:r>
          </a:p>
        </p:txBody>
      </p:sp>
      <p:grpSp>
        <p:nvGrpSpPr>
          <p:cNvPr id="10" name="Group 10"/>
          <p:cNvGrpSpPr/>
          <p:nvPr/>
        </p:nvGrpSpPr>
        <p:grpSpPr>
          <a:xfrm>
            <a:off x="656628" y="2616099"/>
            <a:ext cx="3501129" cy="25400"/>
            <a:chOff x="0" y="0"/>
            <a:chExt cx="7002259" cy="50800"/>
          </a:xfrm>
        </p:grpSpPr>
        <p:sp>
          <p:nvSpPr>
            <p:cNvPr id="11" name="Freeform 11"/>
            <p:cNvSpPr/>
            <p:nvPr/>
          </p:nvSpPr>
          <p:spPr>
            <a:xfrm>
              <a:off x="0" y="0"/>
              <a:ext cx="7002272" cy="50800"/>
            </a:xfrm>
            <a:custGeom>
              <a:avLst/>
              <a:gdLst/>
              <a:ahLst/>
              <a:cxnLst/>
              <a:rect l="l" t="t" r="r" b="b"/>
              <a:pathLst>
                <a:path w="7002272" h="50800">
                  <a:moveTo>
                    <a:pt x="0" y="0"/>
                  </a:moveTo>
                  <a:lnTo>
                    <a:pt x="7002272" y="0"/>
                  </a:lnTo>
                  <a:lnTo>
                    <a:pt x="7002272" y="50800"/>
                  </a:lnTo>
                  <a:lnTo>
                    <a:pt x="0" y="50800"/>
                  </a:lnTo>
                  <a:close/>
                </a:path>
              </a:pathLst>
            </a:custGeom>
            <a:solidFill>
              <a:srgbClr val="151617"/>
            </a:solidFill>
            <a:ln w="12700">
              <a:solidFill>
                <a:srgbClr val="FF0000"/>
              </a:solidFill>
            </a:ln>
          </p:spPr>
        </p:sp>
      </p:grpSp>
      <p:sp>
        <p:nvSpPr>
          <p:cNvPr id="12" name="TextBox 12"/>
          <p:cNvSpPr txBox="1"/>
          <p:nvPr/>
        </p:nvSpPr>
        <p:spPr>
          <a:xfrm>
            <a:off x="656628" y="2747963"/>
            <a:ext cx="2453881" cy="294953"/>
          </a:xfrm>
          <a:prstGeom prst="rect">
            <a:avLst/>
          </a:prstGeom>
        </p:spPr>
        <p:txBody>
          <a:bodyPr lIns="0" tIns="0" rIns="0" bIns="0" rtlCol="0" anchor="t">
            <a:spAutoFit/>
          </a:bodyPr>
          <a:lstStyle/>
          <a:p>
            <a:pPr>
              <a:lnSpc>
                <a:spcPts val="229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Khởi Tạo Hợp Đồng</a:t>
            </a:r>
          </a:p>
        </p:txBody>
      </p:sp>
      <p:sp>
        <p:nvSpPr>
          <p:cNvPr id="13" name="TextBox 13"/>
          <p:cNvSpPr txBox="1"/>
          <p:nvPr/>
        </p:nvSpPr>
        <p:spPr>
          <a:xfrm>
            <a:off x="656628" y="3096521"/>
            <a:ext cx="3501129" cy="692497"/>
          </a:xfrm>
          <a:prstGeom prst="rect">
            <a:avLst/>
          </a:prstGeom>
        </p:spPr>
        <p:txBody>
          <a:bodyPr lIns="0" tIns="0" rIns="0" bIns="0" rtlCol="0" anchor="t">
            <a:spAutoFit/>
          </a:bodyPr>
          <a:lstStyle/>
          <a:p>
            <a:pPr>
              <a:lnSpc>
                <a:spcPts val="2666"/>
              </a:lnSpc>
            </a:pPr>
            <a:r>
              <a:rPr lang="en-US" sz="1600">
                <a:solidFill>
                  <a:srgbClr val="151617"/>
                </a:solidFill>
                <a:latin typeface="Times" panose="02020603050405020304" pitchFamily="18" charset="0"/>
                <a:ea typeface="Arimo"/>
                <a:cs typeface="Times" panose="02020603050405020304" pitchFamily="18" charset="0"/>
                <a:sym typeface="Arimo"/>
              </a:rPr>
              <a:t>Doanh nghiệp tạo hợp đồng trên hệ thống từ các mẫu chuẩn.</a:t>
            </a:r>
          </a:p>
        </p:txBody>
      </p:sp>
      <p:sp>
        <p:nvSpPr>
          <p:cNvPr id="14" name="TextBox 14"/>
          <p:cNvSpPr txBox="1"/>
          <p:nvPr/>
        </p:nvSpPr>
        <p:spPr>
          <a:xfrm>
            <a:off x="4330849" y="2210969"/>
            <a:ext cx="245864" cy="307777"/>
          </a:xfrm>
          <a:prstGeom prst="rect">
            <a:avLst/>
          </a:prstGeom>
        </p:spPr>
        <p:txBody>
          <a:bodyPr lIns="0" tIns="0" rIns="0" bIns="0" rtlCol="0" anchor="t">
            <a:spAutoFit/>
          </a:bodyPr>
          <a:lstStyle/>
          <a:p>
            <a:pPr>
              <a:lnSpc>
                <a:spcPts val="2440"/>
              </a:lnSpc>
            </a:pPr>
            <a:r>
              <a:rPr lang="en-US" sz="1600" b="1">
                <a:solidFill>
                  <a:srgbClr val="151617"/>
                </a:solidFill>
                <a:latin typeface="Times" panose="02020603050405020304" pitchFamily="18" charset="0"/>
                <a:ea typeface="Montserrat Bold"/>
                <a:cs typeface="Times" panose="02020603050405020304" pitchFamily="18" charset="0"/>
                <a:sym typeface="Montserrat Bold"/>
              </a:rPr>
              <a:t>02</a:t>
            </a:r>
          </a:p>
        </p:txBody>
      </p:sp>
      <p:grpSp>
        <p:nvGrpSpPr>
          <p:cNvPr id="15" name="Group 15"/>
          <p:cNvGrpSpPr/>
          <p:nvPr/>
        </p:nvGrpSpPr>
        <p:grpSpPr>
          <a:xfrm>
            <a:off x="4345382" y="2616099"/>
            <a:ext cx="3501129" cy="25400"/>
            <a:chOff x="0" y="0"/>
            <a:chExt cx="7002259" cy="50800"/>
          </a:xfrm>
        </p:grpSpPr>
        <p:sp>
          <p:nvSpPr>
            <p:cNvPr id="16" name="Freeform 16"/>
            <p:cNvSpPr/>
            <p:nvPr/>
          </p:nvSpPr>
          <p:spPr>
            <a:xfrm>
              <a:off x="0" y="0"/>
              <a:ext cx="7002272" cy="50800"/>
            </a:xfrm>
            <a:custGeom>
              <a:avLst/>
              <a:gdLst/>
              <a:ahLst/>
              <a:cxnLst/>
              <a:rect l="l" t="t" r="r" b="b"/>
              <a:pathLst>
                <a:path w="7002272" h="50800">
                  <a:moveTo>
                    <a:pt x="0" y="0"/>
                  </a:moveTo>
                  <a:lnTo>
                    <a:pt x="7002272" y="0"/>
                  </a:lnTo>
                  <a:lnTo>
                    <a:pt x="7002272" y="50800"/>
                  </a:lnTo>
                  <a:lnTo>
                    <a:pt x="0" y="50800"/>
                  </a:lnTo>
                  <a:close/>
                </a:path>
              </a:pathLst>
            </a:custGeom>
            <a:solidFill>
              <a:srgbClr val="151617"/>
            </a:solidFill>
            <a:ln w="12700">
              <a:solidFill>
                <a:srgbClr val="FF0000"/>
              </a:solidFill>
            </a:ln>
          </p:spPr>
        </p:sp>
      </p:grpSp>
      <p:sp>
        <p:nvSpPr>
          <p:cNvPr id="21" name="TextBox 21"/>
          <p:cNvSpPr txBox="1"/>
          <p:nvPr/>
        </p:nvSpPr>
        <p:spPr>
          <a:xfrm>
            <a:off x="4345381" y="2747963"/>
            <a:ext cx="2345335" cy="294953"/>
          </a:xfrm>
          <a:prstGeom prst="rect">
            <a:avLst/>
          </a:prstGeom>
        </p:spPr>
        <p:txBody>
          <a:bodyPr lIns="0" tIns="0" rIns="0" bIns="0" rtlCol="0" anchor="t">
            <a:spAutoFit/>
          </a:bodyPr>
          <a:lstStyle/>
          <a:p>
            <a:pPr>
              <a:lnSpc>
                <a:spcPts val="229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Gửi Hợp Đồng</a:t>
            </a:r>
          </a:p>
        </p:txBody>
      </p:sp>
      <p:sp>
        <p:nvSpPr>
          <p:cNvPr id="22" name="TextBox 22"/>
          <p:cNvSpPr txBox="1"/>
          <p:nvPr/>
        </p:nvSpPr>
        <p:spPr>
          <a:xfrm>
            <a:off x="4345382" y="3096521"/>
            <a:ext cx="3501129" cy="692497"/>
          </a:xfrm>
          <a:prstGeom prst="rect">
            <a:avLst/>
          </a:prstGeom>
        </p:spPr>
        <p:txBody>
          <a:bodyPr lIns="0" tIns="0" rIns="0" bIns="0" rtlCol="0" anchor="t">
            <a:spAutoFit/>
          </a:bodyPr>
          <a:lstStyle/>
          <a:p>
            <a:pPr>
              <a:lnSpc>
                <a:spcPts val="2666"/>
              </a:lnSpc>
            </a:pPr>
            <a:r>
              <a:rPr lang="en-US" sz="1600">
                <a:solidFill>
                  <a:srgbClr val="151617"/>
                </a:solidFill>
                <a:latin typeface="Times" panose="02020603050405020304" pitchFamily="18" charset="0"/>
                <a:ea typeface="Arimo"/>
                <a:cs typeface="Times" panose="02020603050405020304" pitchFamily="18" charset="0"/>
                <a:sym typeface="Arimo"/>
              </a:rPr>
              <a:t>Hệ thống gửi link ký cho người lao động qua Email/SMS.</a:t>
            </a:r>
          </a:p>
        </p:txBody>
      </p:sp>
      <p:sp>
        <p:nvSpPr>
          <p:cNvPr id="23" name="TextBox 23"/>
          <p:cNvSpPr txBox="1"/>
          <p:nvPr/>
        </p:nvSpPr>
        <p:spPr>
          <a:xfrm>
            <a:off x="8034141" y="2265560"/>
            <a:ext cx="246162" cy="307777"/>
          </a:xfrm>
          <a:prstGeom prst="rect">
            <a:avLst/>
          </a:prstGeom>
        </p:spPr>
        <p:txBody>
          <a:bodyPr lIns="0" tIns="0" rIns="0" bIns="0" rtlCol="0" anchor="t">
            <a:spAutoFit/>
          </a:bodyPr>
          <a:lstStyle/>
          <a:p>
            <a:pPr>
              <a:lnSpc>
                <a:spcPts val="2440"/>
              </a:lnSpc>
            </a:pPr>
            <a:r>
              <a:rPr lang="en-US" sz="1600" b="1">
                <a:solidFill>
                  <a:srgbClr val="151617"/>
                </a:solidFill>
                <a:latin typeface="Times" panose="02020603050405020304" pitchFamily="18" charset="0"/>
                <a:ea typeface="Montserrat Bold"/>
                <a:cs typeface="Times" panose="02020603050405020304" pitchFamily="18" charset="0"/>
                <a:sym typeface="Montserrat Bold"/>
              </a:rPr>
              <a:t>03</a:t>
            </a:r>
          </a:p>
        </p:txBody>
      </p:sp>
      <p:grpSp>
        <p:nvGrpSpPr>
          <p:cNvPr id="24" name="Group 24"/>
          <p:cNvGrpSpPr/>
          <p:nvPr/>
        </p:nvGrpSpPr>
        <p:grpSpPr>
          <a:xfrm>
            <a:off x="8034141" y="2616099"/>
            <a:ext cx="3501129" cy="25400"/>
            <a:chOff x="0" y="0"/>
            <a:chExt cx="7002259" cy="50800"/>
          </a:xfrm>
        </p:grpSpPr>
        <p:sp>
          <p:nvSpPr>
            <p:cNvPr id="25" name="Freeform 25"/>
            <p:cNvSpPr/>
            <p:nvPr/>
          </p:nvSpPr>
          <p:spPr>
            <a:xfrm>
              <a:off x="0" y="0"/>
              <a:ext cx="7002272" cy="50800"/>
            </a:xfrm>
            <a:custGeom>
              <a:avLst/>
              <a:gdLst/>
              <a:ahLst/>
              <a:cxnLst/>
              <a:rect l="l" t="t" r="r" b="b"/>
              <a:pathLst>
                <a:path w="7002272" h="50800">
                  <a:moveTo>
                    <a:pt x="0" y="0"/>
                  </a:moveTo>
                  <a:lnTo>
                    <a:pt x="7002272" y="0"/>
                  </a:lnTo>
                  <a:lnTo>
                    <a:pt x="7002272" y="50800"/>
                  </a:lnTo>
                  <a:lnTo>
                    <a:pt x="0" y="50800"/>
                  </a:lnTo>
                  <a:close/>
                </a:path>
              </a:pathLst>
            </a:custGeom>
            <a:solidFill>
              <a:srgbClr val="151617"/>
            </a:solidFill>
            <a:ln w="12700">
              <a:solidFill>
                <a:srgbClr val="FF0000"/>
              </a:solidFill>
            </a:ln>
          </p:spPr>
        </p:sp>
      </p:grpSp>
      <p:sp>
        <p:nvSpPr>
          <p:cNvPr id="26" name="TextBox 26"/>
          <p:cNvSpPr txBox="1"/>
          <p:nvPr/>
        </p:nvSpPr>
        <p:spPr>
          <a:xfrm>
            <a:off x="8034141" y="2747963"/>
            <a:ext cx="3497161" cy="294953"/>
          </a:xfrm>
          <a:prstGeom prst="rect">
            <a:avLst/>
          </a:prstGeom>
        </p:spPr>
        <p:txBody>
          <a:bodyPr lIns="0" tIns="0" rIns="0" bIns="0" rtlCol="0" anchor="t">
            <a:spAutoFit/>
          </a:bodyPr>
          <a:lstStyle/>
          <a:p>
            <a:pPr>
              <a:lnSpc>
                <a:spcPts val="229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Người Lao Động Ký Điện Tử</a:t>
            </a:r>
          </a:p>
        </p:txBody>
      </p:sp>
      <p:sp>
        <p:nvSpPr>
          <p:cNvPr id="27" name="TextBox 27"/>
          <p:cNvSpPr txBox="1"/>
          <p:nvPr/>
        </p:nvSpPr>
        <p:spPr>
          <a:xfrm>
            <a:off x="8034141" y="3096521"/>
            <a:ext cx="3501129" cy="692497"/>
          </a:xfrm>
          <a:prstGeom prst="rect">
            <a:avLst/>
          </a:prstGeom>
        </p:spPr>
        <p:txBody>
          <a:bodyPr lIns="0" tIns="0" rIns="0" bIns="0" rtlCol="0" anchor="t">
            <a:spAutoFit/>
          </a:bodyPr>
          <a:lstStyle/>
          <a:p>
            <a:pPr>
              <a:lnSpc>
                <a:spcPts val="2666"/>
              </a:lnSpc>
            </a:pPr>
            <a:r>
              <a:rPr lang="en-US" sz="1600">
                <a:solidFill>
                  <a:srgbClr val="151617"/>
                </a:solidFill>
                <a:latin typeface="Times" panose="02020603050405020304" pitchFamily="18" charset="0"/>
                <a:ea typeface="Arimo"/>
                <a:cs typeface="Times" panose="02020603050405020304" pitchFamily="18" charset="0"/>
                <a:sym typeface="Arimo"/>
              </a:rPr>
              <a:t>Ký bằng OTP hoặc chữ ký số, xác thực danh tính theo quy định.</a:t>
            </a:r>
          </a:p>
        </p:txBody>
      </p:sp>
      <p:sp>
        <p:nvSpPr>
          <p:cNvPr id="28" name="TextBox 28"/>
          <p:cNvSpPr txBox="1"/>
          <p:nvPr/>
        </p:nvSpPr>
        <p:spPr>
          <a:xfrm>
            <a:off x="656628" y="4037806"/>
            <a:ext cx="265013" cy="307777"/>
          </a:xfrm>
          <a:prstGeom prst="rect">
            <a:avLst/>
          </a:prstGeom>
        </p:spPr>
        <p:txBody>
          <a:bodyPr lIns="0" tIns="0" rIns="0" bIns="0" rtlCol="0" anchor="t">
            <a:spAutoFit/>
          </a:bodyPr>
          <a:lstStyle/>
          <a:p>
            <a:pPr>
              <a:lnSpc>
                <a:spcPts val="2440"/>
              </a:lnSpc>
            </a:pPr>
            <a:r>
              <a:rPr lang="en-US" sz="1600" b="1">
                <a:solidFill>
                  <a:srgbClr val="151617"/>
                </a:solidFill>
                <a:latin typeface="Times" panose="02020603050405020304" pitchFamily="18" charset="0"/>
                <a:ea typeface="Montserrat Bold"/>
                <a:cs typeface="Times" panose="02020603050405020304" pitchFamily="18" charset="0"/>
                <a:sym typeface="Montserrat Bold"/>
              </a:rPr>
              <a:t>04</a:t>
            </a:r>
          </a:p>
        </p:txBody>
      </p:sp>
      <p:sp>
        <p:nvSpPr>
          <p:cNvPr id="31" name="TextBox 31"/>
          <p:cNvSpPr txBox="1"/>
          <p:nvPr/>
        </p:nvSpPr>
        <p:spPr>
          <a:xfrm>
            <a:off x="656629" y="4520210"/>
            <a:ext cx="2596159" cy="294953"/>
          </a:xfrm>
          <a:prstGeom prst="rect">
            <a:avLst/>
          </a:prstGeom>
        </p:spPr>
        <p:txBody>
          <a:bodyPr lIns="0" tIns="0" rIns="0" bIns="0" rtlCol="0" anchor="t">
            <a:spAutoFit/>
          </a:bodyPr>
          <a:lstStyle/>
          <a:p>
            <a:pPr>
              <a:lnSpc>
                <a:spcPts val="229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Doanh Nghiệp Ký Số</a:t>
            </a:r>
          </a:p>
        </p:txBody>
      </p:sp>
      <p:sp>
        <p:nvSpPr>
          <p:cNvPr id="32" name="TextBox 32"/>
          <p:cNvSpPr txBox="1"/>
          <p:nvPr/>
        </p:nvSpPr>
        <p:spPr>
          <a:xfrm>
            <a:off x="656628" y="4868761"/>
            <a:ext cx="3409345" cy="692497"/>
          </a:xfrm>
          <a:prstGeom prst="rect">
            <a:avLst/>
          </a:prstGeom>
        </p:spPr>
        <p:txBody>
          <a:bodyPr wrap="square" lIns="0" tIns="0" rIns="0" bIns="0" rtlCol="0" anchor="t">
            <a:spAutoFit/>
          </a:bodyPr>
          <a:lstStyle/>
          <a:p>
            <a:pPr>
              <a:lnSpc>
                <a:spcPts val="2666"/>
              </a:lnSpc>
            </a:pPr>
            <a:r>
              <a:rPr lang="en-US" sz="1600">
                <a:solidFill>
                  <a:srgbClr val="151617"/>
                </a:solidFill>
                <a:latin typeface="Times" panose="02020603050405020304" pitchFamily="18" charset="0"/>
                <a:ea typeface="Arimo"/>
                <a:cs typeface="Times" panose="02020603050405020304" pitchFamily="18" charset="0"/>
                <a:sym typeface="Arimo"/>
              </a:rPr>
              <a:t>Người có thẩm quyền thực hiện ký số để hoàn tất hợp đồng.</a:t>
            </a:r>
          </a:p>
        </p:txBody>
      </p:sp>
      <p:sp>
        <p:nvSpPr>
          <p:cNvPr id="33" name="TextBox 33"/>
          <p:cNvSpPr txBox="1"/>
          <p:nvPr/>
        </p:nvSpPr>
        <p:spPr>
          <a:xfrm>
            <a:off x="4345382" y="4100506"/>
            <a:ext cx="246757" cy="307777"/>
          </a:xfrm>
          <a:prstGeom prst="rect">
            <a:avLst/>
          </a:prstGeom>
        </p:spPr>
        <p:txBody>
          <a:bodyPr lIns="0" tIns="0" rIns="0" bIns="0" rtlCol="0" anchor="t">
            <a:spAutoFit/>
          </a:bodyPr>
          <a:lstStyle/>
          <a:p>
            <a:pPr>
              <a:lnSpc>
                <a:spcPts val="2440"/>
              </a:lnSpc>
            </a:pPr>
            <a:r>
              <a:rPr lang="en-US" sz="1600" b="1">
                <a:solidFill>
                  <a:srgbClr val="151617"/>
                </a:solidFill>
                <a:latin typeface="Times" panose="02020603050405020304" pitchFamily="18" charset="0"/>
                <a:ea typeface="Montserrat Bold"/>
                <a:cs typeface="Times" panose="02020603050405020304" pitchFamily="18" charset="0"/>
                <a:sym typeface="Montserrat Bold"/>
              </a:rPr>
              <a:t>05</a:t>
            </a:r>
          </a:p>
        </p:txBody>
      </p:sp>
      <p:sp>
        <p:nvSpPr>
          <p:cNvPr id="36" name="TextBox 36"/>
          <p:cNvSpPr txBox="1"/>
          <p:nvPr/>
        </p:nvSpPr>
        <p:spPr>
          <a:xfrm>
            <a:off x="4341414" y="4537594"/>
            <a:ext cx="2455265" cy="294953"/>
          </a:xfrm>
          <a:prstGeom prst="rect">
            <a:avLst/>
          </a:prstGeom>
        </p:spPr>
        <p:txBody>
          <a:bodyPr lIns="0" tIns="0" rIns="0" bIns="0" rtlCol="0" anchor="t">
            <a:spAutoFit/>
          </a:bodyPr>
          <a:lstStyle/>
          <a:p>
            <a:pPr>
              <a:lnSpc>
                <a:spcPts val="229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Ghi Nhận &amp; Lưu Trữ</a:t>
            </a:r>
          </a:p>
        </p:txBody>
      </p:sp>
      <p:sp>
        <p:nvSpPr>
          <p:cNvPr id="37" name="TextBox 37"/>
          <p:cNvSpPr txBox="1"/>
          <p:nvPr/>
        </p:nvSpPr>
        <p:spPr>
          <a:xfrm>
            <a:off x="4341414" y="4886145"/>
            <a:ext cx="3688759" cy="692497"/>
          </a:xfrm>
          <a:prstGeom prst="rect">
            <a:avLst/>
          </a:prstGeom>
        </p:spPr>
        <p:txBody>
          <a:bodyPr wrap="square" lIns="0" tIns="0" rIns="0" bIns="0" rtlCol="0" anchor="t">
            <a:spAutoFit/>
          </a:bodyPr>
          <a:lstStyle/>
          <a:p>
            <a:pPr>
              <a:lnSpc>
                <a:spcPts val="2666"/>
              </a:lnSpc>
            </a:pPr>
            <a:r>
              <a:rPr lang="en-US" sz="1600">
                <a:solidFill>
                  <a:srgbClr val="151617"/>
                </a:solidFill>
                <a:latin typeface="Times" panose="02020603050405020304" pitchFamily="18" charset="0"/>
                <a:ea typeface="Arimo"/>
                <a:cs typeface="Times" panose="02020603050405020304" pitchFamily="18" charset="0"/>
                <a:sym typeface="Arimo"/>
              </a:rPr>
              <a:t>Hệ thống ghi nhận thời gian, danh tính người ký và lưu trữ an toàn.</a:t>
            </a:r>
          </a:p>
        </p:txBody>
      </p:sp>
      <p:sp>
        <p:nvSpPr>
          <p:cNvPr id="42" name="TextBox 2">
            <a:extLst>
              <a:ext uri="{FF2B5EF4-FFF2-40B4-BE49-F238E27FC236}">
                <a16:creationId xmlns:a16="http://schemas.microsoft.com/office/drawing/2014/main" id="{6130EA23-7258-4348-89E4-C786A0E53F1A}"/>
              </a:ext>
            </a:extLst>
          </p:cNvPr>
          <p:cNvSpPr txBox="1"/>
          <p:nvPr/>
        </p:nvSpPr>
        <p:spPr>
          <a:xfrm>
            <a:off x="218831" y="106435"/>
            <a:ext cx="10063262" cy="408766"/>
          </a:xfrm>
          <a:prstGeom prst="rect">
            <a:avLst/>
          </a:prstGeom>
        </p:spPr>
        <p:txBody>
          <a:bodyPr lIns="0" tIns="0" rIns="0" bIns="0" rtlCol="0" anchor="t">
            <a:spAutoFit/>
          </a:bodyPr>
          <a:lstStyle/>
          <a:p>
            <a:pPr>
              <a:lnSpc>
                <a:spcPts val="3541"/>
              </a:lnSpc>
            </a:pPr>
            <a:r>
              <a:rPr lang="en-US" sz="2400" b="1">
                <a:solidFill>
                  <a:srgbClr val="FF0000"/>
                </a:solidFill>
                <a:latin typeface="Times" panose="02020603050405020304" pitchFamily="18" charset="0"/>
                <a:ea typeface="Montserrat Bold"/>
                <a:cs typeface="Times" panose="02020603050405020304" pitchFamily="18" charset="0"/>
                <a:sym typeface="Montserrat Bold"/>
              </a:rPr>
              <a:t>7. QUY </a:t>
            </a:r>
            <a:r>
              <a:rPr lang="en-US" sz="2400" b="1" dirty="0">
                <a:solidFill>
                  <a:srgbClr val="FF0000"/>
                </a:solidFill>
                <a:latin typeface="Times" panose="02020603050405020304" pitchFamily="18" charset="0"/>
                <a:ea typeface="Montserrat Bold"/>
                <a:cs typeface="Times" panose="02020603050405020304" pitchFamily="18" charset="0"/>
                <a:sym typeface="Montserrat Bold"/>
              </a:rPr>
              <a:t>TRÌNH KÝ VÀ LẬP HỢP ĐỒNG</a:t>
            </a:r>
          </a:p>
        </p:txBody>
      </p:sp>
      <p:sp>
        <p:nvSpPr>
          <p:cNvPr id="43" name="object 3">
            <a:extLst>
              <a:ext uri="{FF2B5EF4-FFF2-40B4-BE49-F238E27FC236}">
                <a16:creationId xmlns:a16="http://schemas.microsoft.com/office/drawing/2014/main" id="{A9D58628-F90E-17CA-6B86-5B673E0205DB}"/>
              </a:ext>
            </a:extLst>
          </p:cNvPr>
          <p:cNvSpPr/>
          <p:nvPr/>
        </p:nvSpPr>
        <p:spPr>
          <a:xfrm>
            <a:off x="125632" y="60702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Times" panose="02020603050405020304" pitchFamily="18" charset="0"/>
              <a:cs typeface="Times" panose="02020603050405020304" pitchFamily="18" charset="0"/>
            </a:endParaRPr>
          </a:p>
        </p:txBody>
      </p:sp>
      <p:grpSp>
        <p:nvGrpSpPr>
          <p:cNvPr id="44" name="Group 10"/>
          <p:cNvGrpSpPr/>
          <p:nvPr/>
        </p:nvGrpSpPr>
        <p:grpSpPr>
          <a:xfrm>
            <a:off x="638043" y="4410520"/>
            <a:ext cx="3501129" cy="25400"/>
            <a:chOff x="0" y="0"/>
            <a:chExt cx="7002259" cy="50800"/>
          </a:xfrm>
        </p:grpSpPr>
        <p:sp>
          <p:nvSpPr>
            <p:cNvPr id="45" name="Freeform 11"/>
            <p:cNvSpPr/>
            <p:nvPr/>
          </p:nvSpPr>
          <p:spPr>
            <a:xfrm>
              <a:off x="0" y="0"/>
              <a:ext cx="7002272" cy="50800"/>
            </a:xfrm>
            <a:custGeom>
              <a:avLst/>
              <a:gdLst/>
              <a:ahLst/>
              <a:cxnLst/>
              <a:rect l="l" t="t" r="r" b="b"/>
              <a:pathLst>
                <a:path w="7002272" h="50800">
                  <a:moveTo>
                    <a:pt x="0" y="0"/>
                  </a:moveTo>
                  <a:lnTo>
                    <a:pt x="7002272" y="0"/>
                  </a:lnTo>
                  <a:lnTo>
                    <a:pt x="7002272" y="50800"/>
                  </a:lnTo>
                  <a:lnTo>
                    <a:pt x="0" y="50800"/>
                  </a:lnTo>
                  <a:close/>
                </a:path>
              </a:pathLst>
            </a:custGeom>
            <a:solidFill>
              <a:srgbClr val="151617"/>
            </a:solidFill>
            <a:ln w="12700">
              <a:solidFill>
                <a:srgbClr val="FF0000"/>
              </a:solidFill>
            </a:ln>
          </p:spPr>
        </p:sp>
      </p:grpSp>
      <p:sp>
        <p:nvSpPr>
          <p:cNvPr id="53" name="TextBox 23"/>
          <p:cNvSpPr txBox="1"/>
          <p:nvPr/>
        </p:nvSpPr>
        <p:spPr>
          <a:xfrm>
            <a:off x="8362506" y="4066660"/>
            <a:ext cx="246162" cy="278923"/>
          </a:xfrm>
          <a:prstGeom prst="rect">
            <a:avLst/>
          </a:prstGeom>
        </p:spPr>
        <p:txBody>
          <a:bodyPr lIns="0" tIns="0" rIns="0" bIns="0" rtlCol="0" anchor="t">
            <a:spAutoFit/>
          </a:bodyPr>
          <a:lstStyle/>
          <a:p>
            <a:pPr>
              <a:lnSpc>
                <a:spcPts val="2440"/>
              </a:lnSpc>
            </a:pPr>
            <a:r>
              <a:rPr lang="en-US" sz="1600" b="1">
                <a:solidFill>
                  <a:srgbClr val="151617"/>
                </a:solidFill>
                <a:latin typeface="Times" panose="02020603050405020304" pitchFamily="18" charset="0"/>
                <a:ea typeface="Montserrat Bold"/>
                <a:cs typeface="Times" panose="02020603050405020304" pitchFamily="18" charset="0"/>
                <a:sym typeface="Montserrat Bold"/>
              </a:rPr>
              <a:t>06</a:t>
            </a:r>
          </a:p>
        </p:txBody>
      </p:sp>
      <p:grpSp>
        <p:nvGrpSpPr>
          <p:cNvPr id="54" name="Group 24"/>
          <p:cNvGrpSpPr/>
          <p:nvPr/>
        </p:nvGrpSpPr>
        <p:grpSpPr>
          <a:xfrm>
            <a:off x="8358538" y="4408283"/>
            <a:ext cx="3501129" cy="25400"/>
            <a:chOff x="0" y="0"/>
            <a:chExt cx="7002259" cy="50800"/>
          </a:xfrm>
        </p:grpSpPr>
        <p:sp>
          <p:nvSpPr>
            <p:cNvPr id="55" name="Freeform 25"/>
            <p:cNvSpPr/>
            <p:nvPr/>
          </p:nvSpPr>
          <p:spPr>
            <a:xfrm>
              <a:off x="0" y="0"/>
              <a:ext cx="7002272" cy="50800"/>
            </a:xfrm>
            <a:custGeom>
              <a:avLst/>
              <a:gdLst/>
              <a:ahLst/>
              <a:cxnLst/>
              <a:rect l="l" t="t" r="r" b="b"/>
              <a:pathLst>
                <a:path w="7002272" h="50800">
                  <a:moveTo>
                    <a:pt x="0" y="0"/>
                  </a:moveTo>
                  <a:lnTo>
                    <a:pt x="7002272" y="0"/>
                  </a:lnTo>
                  <a:lnTo>
                    <a:pt x="7002272" y="50800"/>
                  </a:lnTo>
                  <a:lnTo>
                    <a:pt x="0" y="50800"/>
                  </a:lnTo>
                  <a:close/>
                </a:path>
              </a:pathLst>
            </a:custGeom>
            <a:solidFill>
              <a:srgbClr val="151617"/>
            </a:solidFill>
            <a:ln w="12700">
              <a:solidFill>
                <a:srgbClr val="FF0000"/>
              </a:solidFill>
            </a:ln>
          </p:spPr>
        </p:sp>
      </p:grpSp>
      <p:sp>
        <p:nvSpPr>
          <p:cNvPr id="56" name="TextBox 26"/>
          <p:cNvSpPr txBox="1"/>
          <p:nvPr/>
        </p:nvSpPr>
        <p:spPr>
          <a:xfrm>
            <a:off x="8362506" y="4513402"/>
            <a:ext cx="3497161" cy="269304"/>
          </a:xfrm>
          <a:prstGeom prst="rect">
            <a:avLst/>
          </a:prstGeom>
        </p:spPr>
        <p:txBody>
          <a:bodyPr lIns="0" tIns="0" rIns="0" bIns="0" rtlCol="0" anchor="t">
            <a:spAutoFit/>
          </a:bodyPr>
          <a:lstStyle/>
          <a:p>
            <a:pPr>
              <a:lnSpc>
                <a:spcPts val="2291"/>
              </a:lnSpc>
            </a:pPr>
            <a:r>
              <a:rPr lang="en-US" sz="1600" b="1">
                <a:solidFill>
                  <a:srgbClr val="FF0000"/>
                </a:solidFill>
                <a:latin typeface="Times" panose="02020603050405020304" pitchFamily="18" charset="0"/>
                <a:ea typeface="Montserrat Bold"/>
                <a:cs typeface="Times" panose="02020603050405020304" pitchFamily="18" charset="0"/>
                <a:sym typeface="Montserrat Bold"/>
              </a:rPr>
              <a:t>Cấp ID định danh hợp đồng</a:t>
            </a:r>
          </a:p>
        </p:txBody>
      </p:sp>
      <p:sp>
        <p:nvSpPr>
          <p:cNvPr id="57" name="TextBox 27"/>
          <p:cNvSpPr txBox="1"/>
          <p:nvPr/>
        </p:nvSpPr>
        <p:spPr>
          <a:xfrm>
            <a:off x="8362506" y="4861960"/>
            <a:ext cx="3657859" cy="1038746"/>
          </a:xfrm>
          <a:prstGeom prst="rect">
            <a:avLst/>
          </a:prstGeom>
        </p:spPr>
        <p:txBody>
          <a:bodyPr wrap="square" lIns="0" tIns="0" rIns="0" bIns="0" rtlCol="0" anchor="t">
            <a:spAutoFit/>
          </a:bodyPr>
          <a:lstStyle/>
          <a:p>
            <a:pPr>
              <a:lnSpc>
                <a:spcPts val="2666"/>
              </a:lnSpc>
            </a:pPr>
            <a:r>
              <a:rPr lang="en-US" sz="1600">
                <a:solidFill>
                  <a:srgbClr val="151617"/>
                </a:solidFill>
                <a:latin typeface="Times" panose="02020603050405020304" pitchFamily="18" charset="0"/>
                <a:ea typeface="Arimo"/>
                <a:cs typeface="Times" panose="02020603050405020304" pitchFamily="18" charset="0"/>
                <a:sym typeface="Arimo"/>
              </a:rPr>
              <a:t>Hệ thống Hợp đồng điện tử Viettel kết nối với Nền tảng hợp đồng lao động quốc gia để thực hiện cấp ID định danh </a:t>
            </a:r>
            <a:r>
              <a:rPr lang="en-US" sz="1600" b="1">
                <a:solidFill>
                  <a:srgbClr val="FF0000"/>
                </a:solidFill>
                <a:latin typeface="Times" panose="02020603050405020304" pitchFamily="18" charset="0"/>
                <a:ea typeface="Arimo"/>
                <a:cs typeface="Times" panose="02020603050405020304" pitchFamily="18" charset="0"/>
                <a:sym typeface="Arimo"/>
              </a:rPr>
              <a:t>(từ 01/07/2026).</a:t>
            </a:r>
          </a:p>
        </p:txBody>
      </p:sp>
      <p:grpSp>
        <p:nvGrpSpPr>
          <p:cNvPr id="58" name="Group 24"/>
          <p:cNvGrpSpPr/>
          <p:nvPr/>
        </p:nvGrpSpPr>
        <p:grpSpPr>
          <a:xfrm>
            <a:off x="4345388" y="4408283"/>
            <a:ext cx="3501129" cy="25400"/>
            <a:chOff x="0" y="0"/>
            <a:chExt cx="7002259" cy="50800"/>
          </a:xfrm>
        </p:grpSpPr>
        <p:sp>
          <p:nvSpPr>
            <p:cNvPr id="59" name="Freeform 25"/>
            <p:cNvSpPr/>
            <p:nvPr/>
          </p:nvSpPr>
          <p:spPr>
            <a:xfrm>
              <a:off x="0" y="0"/>
              <a:ext cx="7002272" cy="50800"/>
            </a:xfrm>
            <a:custGeom>
              <a:avLst/>
              <a:gdLst/>
              <a:ahLst/>
              <a:cxnLst/>
              <a:rect l="l" t="t" r="r" b="b"/>
              <a:pathLst>
                <a:path w="7002272" h="50800">
                  <a:moveTo>
                    <a:pt x="0" y="0"/>
                  </a:moveTo>
                  <a:lnTo>
                    <a:pt x="7002272" y="0"/>
                  </a:lnTo>
                  <a:lnTo>
                    <a:pt x="7002272" y="50800"/>
                  </a:lnTo>
                  <a:lnTo>
                    <a:pt x="0" y="50800"/>
                  </a:lnTo>
                  <a:close/>
                </a:path>
              </a:pathLst>
            </a:custGeom>
            <a:solidFill>
              <a:srgbClr val="151617"/>
            </a:solidFill>
            <a:ln w="12700">
              <a:solidFill>
                <a:srgbClr val="FF0000"/>
              </a:solidFill>
            </a:ln>
          </p:spPr>
        </p:sp>
      </p:grpSp>
    </p:spTree>
    <p:extLst>
      <p:ext uri="{BB962C8B-B14F-4D97-AF65-F5344CB8AC3E}">
        <p14:creationId xmlns:p14="http://schemas.microsoft.com/office/powerpoint/2010/main" val="2514173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13447B7-56A6-8B4E-9D33-938DAE495BB5}"/>
              </a:ext>
            </a:extLst>
          </p:cNvPr>
          <p:cNvSpPr txBox="1"/>
          <p:nvPr/>
        </p:nvSpPr>
        <p:spPr>
          <a:xfrm>
            <a:off x="-16146" y="57306"/>
            <a:ext cx="9448036" cy="461665"/>
          </a:xfrm>
          <a:prstGeom prst="rect">
            <a:avLst/>
          </a:prstGeom>
          <a:noFill/>
        </p:spPr>
        <p:txBody>
          <a:bodyPr wrap="none" rtlCol="0">
            <a:spAutoFit/>
          </a:bodyPr>
          <a:lstStyle/>
          <a:p>
            <a:r>
              <a:rPr lang="en-US" sz="2400" b="1">
                <a:solidFill>
                  <a:srgbClr val="FF0000"/>
                </a:solidFill>
                <a:latin typeface="Times" panose="02020603050405020304" pitchFamily="18" charset="0"/>
                <a:ea typeface="Inter" panose="020B0604020202020204" charset="0"/>
                <a:cs typeface="Times" panose="02020603050405020304" pitchFamily="18" charset="0"/>
              </a:rPr>
              <a:t>8. CÁC TÍNH NĂNG CHÍNH CỦA HỢP ĐỒNG ĐIỆN TỬ VIETTEL </a:t>
            </a:r>
            <a:endParaRPr lang="en-VN" sz="2400" b="1" dirty="0">
              <a:solidFill>
                <a:srgbClr val="FF0000"/>
              </a:solidFill>
              <a:latin typeface="Times" panose="02020603050405020304" pitchFamily="18" charset="0"/>
              <a:ea typeface="Inter" panose="020B0604020202020204" charset="0"/>
              <a:cs typeface="Times" panose="02020603050405020304" pitchFamily="18" charset="0"/>
            </a:endParaRPr>
          </a:p>
        </p:txBody>
      </p:sp>
      <p:sp>
        <p:nvSpPr>
          <p:cNvPr id="91" name="object 3">
            <a:extLst>
              <a:ext uri="{FF2B5EF4-FFF2-40B4-BE49-F238E27FC236}">
                <a16:creationId xmlns:a16="http://schemas.microsoft.com/office/drawing/2014/main" id="{A9D58628-F90E-17CA-6B86-5B673E0205DB}"/>
              </a:ext>
            </a:extLst>
          </p:cNvPr>
          <p:cNvSpPr/>
          <p:nvPr/>
        </p:nvSpPr>
        <p:spPr>
          <a:xfrm>
            <a:off x="68483" y="682598"/>
            <a:ext cx="3090120" cy="12700"/>
          </a:xfrm>
          <a:custGeom>
            <a:avLst/>
            <a:gdLst/>
            <a:ahLst/>
            <a:cxnLst/>
            <a:rect l="l" t="t" r="r" b="b"/>
            <a:pathLst>
              <a:path w="5474335" h="12700">
                <a:moveTo>
                  <a:pt x="5473954" y="0"/>
                </a:moveTo>
                <a:lnTo>
                  <a:pt x="0" y="0"/>
                </a:lnTo>
                <a:lnTo>
                  <a:pt x="0" y="12700"/>
                </a:lnTo>
                <a:lnTo>
                  <a:pt x="5473954" y="12700"/>
                </a:lnTo>
                <a:lnTo>
                  <a:pt x="5473954" y="0"/>
                </a:lnTo>
                <a:close/>
              </a:path>
            </a:pathLst>
          </a:custGeom>
          <a:solidFill>
            <a:srgbClr val="ED003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2" name="Group 91">
            <a:extLst>
              <a:ext uri="{FF2B5EF4-FFF2-40B4-BE49-F238E27FC236}">
                <a16:creationId xmlns:a16="http://schemas.microsoft.com/office/drawing/2014/main" id="{32A99D5A-EF23-20C8-8E41-EC829C47E0EB}"/>
              </a:ext>
            </a:extLst>
          </p:cNvPr>
          <p:cNvGrpSpPr/>
          <p:nvPr/>
        </p:nvGrpSpPr>
        <p:grpSpPr>
          <a:xfrm>
            <a:off x="410237" y="1073576"/>
            <a:ext cx="11237265" cy="5442633"/>
            <a:chOff x="-42652" y="882564"/>
            <a:chExt cx="8666432" cy="4041915"/>
          </a:xfrm>
        </p:grpSpPr>
        <p:sp>
          <p:nvSpPr>
            <p:cNvPr id="93" name="Oval 92">
              <a:extLst>
                <a:ext uri="{FF2B5EF4-FFF2-40B4-BE49-F238E27FC236}">
                  <a16:creationId xmlns:a16="http://schemas.microsoft.com/office/drawing/2014/main" id="{CED98660-7540-76D5-F82E-BB8BEBA6C7D7}"/>
                </a:ext>
              </a:extLst>
            </p:cNvPr>
            <p:cNvSpPr/>
            <p:nvPr/>
          </p:nvSpPr>
          <p:spPr>
            <a:xfrm>
              <a:off x="7398619" y="2826207"/>
              <a:ext cx="1149216" cy="1149216"/>
            </a:xfrm>
            <a:prstGeom prst="ellipse">
              <a:avLst/>
            </a:prstGeom>
            <a:noFill/>
            <a:ln w="38100" cap="flat" cmpd="sng" algn="ctr">
              <a:solidFill>
                <a:srgbClr val="5B9BD5"/>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94" name="Elbow Connector 54">
              <a:extLst>
                <a:ext uri="{FF2B5EF4-FFF2-40B4-BE49-F238E27FC236}">
                  <a16:creationId xmlns:a16="http://schemas.microsoft.com/office/drawing/2014/main" id="{06D194E9-A0C2-4B6F-B2C7-B0B0A579E0A6}"/>
                </a:ext>
              </a:extLst>
            </p:cNvPr>
            <p:cNvCxnSpPr>
              <a:cxnSpLocks noChangeAspect="1"/>
            </p:cNvCxnSpPr>
            <p:nvPr/>
          </p:nvCxnSpPr>
          <p:spPr>
            <a:xfrm rot="16200000" flipV="1">
              <a:off x="6825815" y="2934647"/>
              <a:ext cx="572995" cy="387932"/>
            </a:xfrm>
            <a:prstGeom prst="bentConnector3">
              <a:avLst>
                <a:gd name="adj1" fmla="val 1739"/>
              </a:avLst>
            </a:prstGeom>
            <a:noFill/>
            <a:ln w="127000" cap="flat" cmpd="sng" algn="ctr">
              <a:solidFill>
                <a:srgbClr val="C00000"/>
              </a:solidFill>
              <a:prstDash val="solid"/>
              <a:miter lim="800000"/>
            </a:ln>
            <a:effectLst/>
          </p:spPr>
        </p:cxnSp>
        <p:grpSp>
          <p:nvGrpSpPr>
            <p:cNvPr id="95" name="Group 94">
              <a:extLst>
                <a:ext uri="{FF2B5EF4-FFF2-40B4-BE49-F238E27FC236}">
                  <a16:creationId xmlns:a16="http://schemas.microsoft.com/office/drawing/2014/main" id="{B7614AA2-1EAB-7F9D-2394-994FC6F53405}"/>
                </a:ext>
              </a:extLst>
            </p:cNvPr>
            <p:cNvGrpSpPr/>
            <p:nvPr/>
          </p:nvGrpSpPr>
          <p:grpSpPr>
            <a:xfrm>
              <a:off x="-42652" y="882564"/>
              <a:ext cx="8666432" cy="4041915"/>
              <a:chOff x="-42652" y="882564"/>
              <a:chExt cx="8666432" cy="4041915"/>
            </a:xfrm>
          </p:grpSpPr>
          <p:grpSp>
            <p:nvGrpSpPr>
              <p:cNvPr id="96" name="Group 95">
                <a:extLst>
                  <a:ext uri="{FF2B5EF4-FFF2-40B4-BE49-F238E27FC236}">
                    <a16:creationId xmlns:a16="http://schemas.microsoft.com/office/drawing/2014/main" id="{E6AED614-80B7-6EBB-2777-BA0D4D888E67}"/>
                  </a:ext>
                </a:extLst>
              </p:cNvPr>
              <p:cNvGrpSpPr/>
              <p:nvPr/>
            </p:nvGrpSpPr>
            <p:grpSpPr>
              <a:xfrm>
                <a:off x="-42652" y="882564"/>
                <a:ext cx="8485144" cy="4041915"/>
                <a:chOff x="1217072" y="801823"/>
                <a:chExt cx="8485144" cy="4041915"/>
              </a:xfrm>
            </p:grpSpPr>
            <p:grpSp>
              <p:nvGrpSpPr>
                <p:cNvPr id="100" name="Group 99">
                  <a:extLst>
                    <a:ext uri="{FF2B5EF4-FFF2-40B4-BE49-F238E27FC236}">
                      <a16:creationId xmlns:a16="http://schemas.microsoft.com/office/drawing/2014/main" id="{1B6CD0DE-3DC4-74D8-F5DD-D49E308C60E8}"/>
                    </a:ext>
                  </a:extLst>
                </p:cNvPr>
                <p:cNvGrpSpPr/>
                <p:nvPr/>
              </p:nvGrpSpPr>
              <p:grpSpPr>
                <a:xfrm>
                  <a:off x="1372564" y="1462619"/>
                  <a:ext cx="7504911" cy="2515554"/>
                  <a:chOff x="1372564" y="1462619"/>
                  <a:chExt cx="7504911" cy="2515554"/>
                </a:xfrm>
              </p:grpSpPr>
              <p:sp>
                <p:nvSpPr>
                  <p:cNvPr id="109" name="Oval 108">
                    <a:extLst>
                      <a:ext uri="{FF2B5EF4-FFF2-40B4-BE49-F238E27FC236}">
                        <a16:creationId xmlns:a16="http://schemas.microsoft.com/office/drawing/2014/main" id="{6A8B6169-4E73-E411-26FD-64405ED45400}"/>
                      </a:ext>
                    </a:extLst>
                  </p:cNvPr>
                  <p:cNvSpPr/>
                  <p:nvPr/>
                </p:nvSpPr>
                <p:spPr>
                  <a:xfrm>
                    <a:off x="3492226" y="1531936"/>
                    <a:ext cx="1149216" cy="1149216"/>
                  </a:xfrm>
                  <a:prstGeom prst="ellipse">
                    <a:avLst/>
                  </a:prstGeom>
                  <a:noFill/>
                  <a:ln w="38100" cap="flat" cmpd="sng" algn="ctr">
                    <a:solidFill>
                      <a:srgbClr val="7030A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0" name="Oval 109">
                    <a:extLst>
                      <a:ext uri="{FF2B5EF4-FFF2-40B4-BE49-F238E27FC236}">
                        <a16:creationId xmlns:a16="http://schemas.microsoft.com/office/drawing/2014/main" id="{B9554B63-99E5-EB5A-423D-357343733D5C}"/>
                      </a:ext>
                    </a:extLst>
                  </p:cNvPr>
                  <p:cNvSpPr/>
                  <p:nvPr/>
                </p:nvSpPr>
                <p:spPr>
                  <a:xfrm>
                    <a:off x="1441889" y="1531936"/>
                    <a:ext cx="1149216" cy="1149216"/>
                  </a:xfrm>
                  <a:prstGeom prst="ellipse">
                    <a:avLst/>
                  </a:prstGeom>
                  <a:noFill/>
                  <a:ln w="38100" cap="flat" cmpd="sng" algn="ctr">
                    <a:solidFill>
                      <a:srgbClr val="ED7D31"/>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1" name="Oval 110">
                    <a:extLst>
                      <a:ext uri="{FF2B5EF4-FFF2-40B4-BE49-F238E27FC236}">
                        <a16:creationId xmlns:a16="http://schemas.microsoft.com/office/drawing/2014/main" id="{E4E7B7FA-686A-D2C5-EE3C-5954150C2E07}"/>
                      </a:ext>
                    </a:extLst>
                  </p:cNvPr>
                  <p:cNvSpPr/>
                  <p:nvPr/>
                </p:nvSpPr>
                <p:spPr>
                  <a:xfrm>
                    <a:off x="2448599" y="2753005"/>
                    <a:ext cx="1149216" cy="1149216"/>
                  </a:xfrm>
                  <a:prstGeom prst="ellipse">
                    <a:avLst/>
                  </a:prstGeom>
                  <a:noFill/>
                  <a:ln w="3810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2" name="Oval 111">
                    <a:extLst>
                      <a:ext uri="{FF2B5EF4-FFF2-40B4-BE49-F238E27FC236}">
                        <a16:creationId xmlns:a16="http://schemas.microsoft.com/office/drawing/2014/main" id="{B50C39C8-394A-90F1-D02D-F04A4E852409}"/>
                      </a:ext>
                    </a:extLst>
                  </p:cNvPr>
                  <p:cNvSpPr/>
                  <p:nvPr/>
                </p:nvSpPr>
                <p:spPr>
                  <a:xfrm>
                    <a:off x="7652314" y="1531936"/>
                    <a:ext cx="1149216" cy="1149216"/>
                  </a:xfrm>
                  <a:prstGeom prst="ellipse">
                    <a:avLst/>
                  </a:prstGeom>
                  <a:no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3" name="Oval 112">
                    <a:extLst>
                      <a:ext uri="{FF2B5EF4-FFF2-40B4-BE49-F238E27FC236}">
                        <a16:creationId xmlns:a16="http://schemas.microsoft.com/office/drawing/2014/main" id="{3A18BA5F-6FB6-8960-1AA3-BD886D909E8D}"/>
                      </a:ext>
                    </a:extLst>
                  </p:cNvPr>
                  <p:cNvSpPr/>
                  <p:nvPr/>
                </p:nvSpPr>
                <p:spPr>
                  <a:xfrm>
                    <a:off x="4518369" y="2753005"/>
                    <a:ext cx="1149216" cy="1149216"/>
                  </a:xfrm>
                  <a:prstGeom prst="ellipse">
                    <a:avLst/>
                  </a:prstGeom>
                  <a:noFill/>
                  <a:ln w="38100" cap="flat" cmpd="sng" algn="ctr">
                    <a:solidFill>
                      <a:srgbClr val="5B9BD5"/>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4" name="Oval 113">
                    <a:extLst>
                      <a:ext uri="{FF2B5EF4-FFF2-40B4-BE49-F238E27FC236}">
                        <a16:creationId xmlns:a16="http://schemas.microsoft.com/office/drawing/2014/main" id="{753D79AA-243A-622B-D21D-1621B0867FE1}"/>
                      </a:ext>
                    </a:extLst>
                  </p:cNvPr>
                  <p:cNvSpPr/>
                  <p:nvPr/>
                </p:nvSpPr>
                <p:spPr>
                  <a:xfrm>
                    <a:off x="6623019" y="2745466"/>
                    <a:ext cx="1149216" cy="1149216"/>
                  </a:xfrm>
                  <a:prstGeom prst="ellipse">
                    <a:avLst/>
                  </a:prstGeom>
                  <a:noFill/>
                  <a:ln w="3810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5" name="Oval 114">
                    <a:extLst>
                      <a:ext uri="{FF2B5EF4-FFF2-40B4-BE49-F238E27FC236}">
                        <a16:creationId xmlns:a16="http://schemas.microsoft.com/office/drawing/2014/main" id="{D5A6422E-BB2D-39EC-A509-15948817FAC9}"/>
                      </a:ext>
                    </a:extLst>
                  </p:cNvPr>
                  <p:cNvSpPr/>
                  <p:nvPr/>
                </p:nvSpPr>
                <p:spPr>
                  <a:xfrm>
                    <a:off x="5575608" y="1531936"/>
                    <a:ext cx="1149216" cy="1149216"/>
                  </a:xfrm>
                  <a:prstGeom prst="ellipse">
                    <a:avLst/>
                  </a:prstGeom>
                  <a:noFill/>
                  <a:ln w="38100" cap="flat" cmpd="sng" algn="ctr">
                    <a:solidFill>
                      <a:srgbClr val="70AD47"/>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6" name="Freeform 5">
                    <a:extLst>
                      <a:ext uri="{FF2B5EF4-FFF2-40B4-BE49-F238E27FC236}">
                        <a16:creationId xmlns:a16="http://schemas.microsoft.com/office/drawing/2014/main" id="{D2633A12-F9AA-8596-0CBF-AE34139A1414}"/>
                      </a:ext>
                    </a:extLst>
                  </p:cNvPr>
                  <p:cNvSpPr>
                    <a:spLocks noEditPoints="1"/>
                  </p:cNvSpPr>
                  <p:nvPr/>
                </p:nvSpPr>
                <p:spPr bwMode="auto">
                  <a:xfrm>
                    <a:off x="3807521" y="1848724"/>
                    <a:ext cx="518624" cy="366204"/>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rgbClr val="7030A0"/>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495B68B7-9322-8F18-207E-4D36E47D1D0B}"/>
                      </a:ext>
                    </a:extLst>
                  </p:cNvPr>
                  <p:cNvSpPr txBox="1"/>
                  <p:nvPr/>
                </p:nvSpPr>
                <p:spPr>
                  <a:xfrm>
                    <a:off x="3623867" y="2284245"/>
                    <a:ext cx="938530" cy="2506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i="0" u="none" strike="noStrike" kern="1200" cap="none" spc="0" normalizeH="0" baseline="0" noProof="0" dirty="0">
                        <a:ln>
                          <a:noFill/>
                        </a:ln>
                        <a:solidFill>
                          <a:srgbClr val="7030A0"/>
                        </a:solidFill>
                        <a:effectLst/>
                        <a:uLnTx/>
                        <a:uFillTx/>
                        <a:latin typeface="Times New Roman" panose="02020603050405020304" pitchFamily="18" charset="0"/>
                        <a:ea typeface="Roboto" panose="02000000000000000000" pitchFamily="2" charset="0"/>
                        <a:cs typeface="Times New Roman" panose="02020603050405020304" pitchFamily="18" charset="0"/>
                      </a:rPr>
                      <a:t>App mobile</a:t>
                    </a:r>
                    <a:endParaRPr kumimoji="0" lang="id-ID" sz="1400" i="0" u="none" strike="noStrike" kern="1200" cap="none" spc="0" normalizeH="0" baseline="0" noProof="0" dirty="0">
                      <a:ln>
                        <a:noFill/>
                      </a:ln>
                      <a:solidFill>
                        <a:srgbClr val="7030A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18" name="TextBox 117">
                    <a:extLst>
                      <a:ext uri="{FF2B5EF4-FFF2-40B4-BE49-F238E27FC236}">
                        <a16:creationId xmlns:a16="http://schemas.microsoft.com/office/drawing/2014/main" id="{6875F1C4-7CC5-2445-935C-D3F63AFECD5B}"/>
                      </a:ext>
                    </a:extLst>
                  </p:cNvPr>
                  <p:cNvSpPr txBox="1"/>
                  <p:nvPr/>
                </p:nvSpPr>
                <p:spPr>
                  <a:xfrm>
                    <a:off x="1563208" y="2162185"/>
                    <a:ext cx="938530" cy="4261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dirty="0">
                        <a:solidFill>
                          <a:srgbClr val="ED7D31"/>
                        </a:solidFill>
                        <a:latin typeface="Times New Roman" panose="02020603050405020304" pitchFamily="18" charset="0"/>
                        <a:ea typeface="Roboto" panose="02000000000000000000" pitchFamily="2" charset="0"/>
                        <a:cs typeface="Times New Roman" panose="02020603050405020304" pitchFamily="18" charset="0"/>
                      </a:rPr>
                      <a:t>Doanh nghiệp</a:t>
                    </a:r>
                    <a:endParaRPr kumimoji="0" lang="id-ID" sz="1400" i="0" u="none" strike="noStrike" kern="1200" cap="none" spc="0" normalizeH="0" baseline="0" noProof="0" dirty="0">
                      <a:ln>
                        <a:noFill/>
                      </a:ln>
                      <a:solidFill>
                        <a:srgbClr val="ED7D3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19" name="TextBox 118">
                    <a:extLst>
                      <a:ext uri="{FF2B5EF4-FFF2-40B4-BE49-F238E27FC236}">
                        <a16:creationId xmlns:a16="http://schemas.microsoft.com/office/drawing/2014/main" id="{99E3F09E-E4A6-BCAC-755F-BFC7F93A99B5}"/>
                      </a:ext>
                    </a:extLst>
                  </p:cNvPr>
                  <p:cNvSpPr txBox="1"/>
                  <p:nvPr/>
                </p:nvSpPr>
                <p:spPr>
                  <a:xfrm>
                    <a:off x="2586869" y="3475639"/>
                    <a:ext cx="938530" cy="4261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i="0" u="none" strike="noStrike" kern="1200" cap="none" spc="0" normalizeH="0" baseline="0" noProof="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Phương</a:t>
                    </a:r>
                    <a:r>
                      <a:rPr kumimoji="0" lang="en-US" sz="1400" i="0" u="none" strike="noStrike" kern="1200" cap="none" spc="0" normalizeH="0" noProof="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thức ký</a:t>
                    </a:r>
                    <a:endParaRPr kumimoji="0" lang="id-ID" sz="1400"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20" name="TextBox 119">
                    <a:extLst>
                      <a:ext uri="{FF2B5EF4-FFF2-40B4-BE49-F238E27FC236}">
                        <a16:creationId xmlns:a16="http://schemas.microsoft.com/office/drawing/2014/main" id="{F20B5367-8189-A32B-553A-90B2BD1D9747}"/>
                      </a:ext>
                    </a:extLst>
                  </p:cNvPr>
                  <p:cNvSpPr txBox="1"/>
                  <p:nvPr/>
                </p:nvSpPr>
                <p:spPr>
                  <a:xfrm>
                    <a:off x="7760786" y="2272955"/>
                    <a:ext cx="938530" cy="4261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i="0" u="none" strike="noStrike" kern="1200" cap="none" spc="0" normalizeH="0" baseline="0" noProof="0" dirty="0" err="1">
                        <a:ln>
                          <a:noFill/>
                        </a:ln>
                        <a:solidFill>
                          <a:srgbClr val="C00000"/>
                        </a:solidFill>
                        <a:effectLst/>
                        <a:uLnTx/>
                        <a:uFillTx/>
                        <a:latin typeface="Times New Roman" panose="02020603050405020304" pitchFamily="18" charset="0"/>
                        <a:ea typeface="Roboto" panose="02000000000000000000" pitchFamily="2" charset="0"/>
                        <a:cs typeface="Times New Roman" panose="02020603050405020304" pitchFamily="18" charset="0"/>
                      </a:rPr>
                      <a:t>Mẫu</a:t>
                    </a:r>
                    <a:r>
                      <a:rPr kumimoji="0" lang="en-US" sz="1400" i="0" u="none" strike="noStrike" kern="1200" cap="none" spc="0" normalizeH="0" noProof="0" dirty="0">
                        <a:ln>
                          <a:noFill/>
                        </a:ln>
                        <a:solidFill>
                          <a:srgbClr val="C0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1400" i="0" u="none" strike="noStrike" kern="1200" cap="none" spc="0" normalizeH="0" noProof="0" dirty="0" err="1">
                        <a:ln>
                          <a:noFill/>
                        </a:ln>
                        <a:solidFill>
                          <a:srgbClr val="C00000"/>
                        </a:solidFill>
                        <a:effectLst/>
                        <a:uLnTx/>
                        <a:uFillTx/>
                        <a:latin typeface="Times New Roman" panose="02020603050405020304" pitchFamily="18" charset="0"/>
                        <a:ea typeface="Roboto" panose="02000000000000000000" pitchFamily="2" charset="0"/>
                        <a:cs typeface="Times New Roman" panose="02020603050405020304" pitchFamily="18" charset="0"/>
                      </a:rPr>
                      <a:t>hợp</a:t>
                    </a:r>
                    <a:r>
                      <a:rPr kumimoji="0" lang="en-US" sz="1400" i="0" u="none" strike="noStrike" kern="1200" cap="none" spc="0" normalizeH="0" noProof="0" dirty="0">
                        <a:ln>
                          <a:noFill/>
                        </a:ln>
                        <a:solidFill>
                          <a:srgbClr val="C0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1400" i="0" u="none" strike="noStrike" kern="1200" cap="none" spc="0" normalizeH="0" noProof="0" dirty="0" err="1">
                        <a:ln>
                          <a:noFill/>
                        </a:ln>
                        <a:solidFill>
                          <a:srgbClr val="C00000"/>
                        </a:solidFill>
                        <a:effectLst/>
                        <a:uLnTx/>
                        <a:uFillTx/>
                        <a:latin typeface="Times New Roman" panose="02020603050405020304" pitchFamily="18" charset="0"/>
                        <a:ea typeface="Roboto" panose="02000000000000000000" pitchFamily="2" charset="0"/>
                        <a:cs typeface="Times New Roman" panose="02020603050405020304" pitchFamily="18" charset="0"/>
                      </a:rPr>
                      <a:t>đồng</a:t>
                    </a:r>
                    <a:endParaRPr kumimoji="0" lang="id-ID" sz="1400" i="0" u="none" strike="noStrike" kern="1200" cap="none" spc="0" normalizeH="0" baseline="0" noProof="0" dirty="0">
                      <a:ln>
                        <a:noFill/>
                      </a:ln>
                      <a:solidFill>
                        <a:srgbClr val="C0000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21" name="TextBox 120">
                    <a:extLst>
                      <a:ext uri="{FF2B5EF4-FFF2-40B4-BE49-F238E27FC236}">
                        <a16:creationId xmlns:a16="http://schemas.microsoft.com/office/drawing/2014/main" id="{89F7B35F-78B4-864E-89C5-DCDA402DF9CF}"/>
                      </a:ext>
                    </a:extLst>
                  </p:cNvPr>
                  <p:cNvSpPr txBox="1"/>
                  <p:nvPr/>
                </p:nvSpPr>
                <p:spPr>
                  <a:xfrm>
                    <a:off x="4635148" y="3558301"/>
                    <a:ext cx="938530" cy="2506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i="0" u="none" strike="noStrike" kern="1200" cap="none" spc="0" normalizeH="0" baseline="0" noProof="0" dirty="0" err="1">
                        <a:ln>
                          <a:noFill/>
                        </a:ln>
                        <a:solidFill>
                          <a:srgbClr val="5B9BD5"/>
                        </a:solidFill>
                        <a:effectLst/>
                        <a:uLnTx/>
                        <a:uFillTx/>
                        <a:latin typeface="Times New Roman" panose="02020603050405020304" pitchFamily="18" charset="0"/>
                        <a:ea typeface="Roboto" panose="02000000000000000000" pitchFamily="2" charset="0"/>
                        <a:cs typeface="Times New Roman" panose="02020603050405020304" pitchFamily="18" charset="0"/>
                      </a:rPr>
                      <a:t>Người</a:t>
                    </a:r>
                    <a:r>
                      <a:rPr kumimoji="0" lang="en-US" sz="1400" i="0" u="none" strike="noStrike" kern="1200" cap="none" spc="0" normalizeH="0" noProof="0" dirty="0">
                        <a:ln>
                          <a:noFill/>
                        </a:ln>
                        <a:solidFill>
                          <a:srgbClr val="5B9BD5"/>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1400" i="0" u="none" strike="noStrike" kern="1200" cap="none" spc="0" normalizeH="0" noProof="0" dirty="0" err="1">
                        <a:ln>
                          <a:noFill/>
                        </a:ln>
                        <a:solidFill>
                          <a:srgbClr val="5B9BD5"/>
                        </a:solidFill>
                        <a:effectLst/>
                        <a:uLnTx/>
                        <a:uFillTx/>
                        <a:latin typeface="Times New Roman" panose="02020603050405020304" pitchFamily="18" charset="0"/>
                        <a:ea typeface="Roboto" panose="02000000000000000000" pitchFamily="2" charset="0"/>
                        <a:cs typeface="Times New Roman" panose="02020603050405020304" pitchFamily="18" charset="0"/>
                      </a:rPr>
                      <a:t>dùng</a:t>
                    </a:r>
                    <a:endParaRPr kumimoji="0" lang="id-ID" sz="1400" i="0" u="none" strike="noStrike" kern="1200" cap="none" spc="0" normalizeH="0" baseline="0" noProof="0" dirty="0">
                      <a:ln>
                        <a:noFill/>
                      </a:ln>
                      <a:solidFill>
                        <a:srgbClr val="5B9BD5"/>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22" name="TextBox 121">
                    <a:extLst>
                      <a:ext uri="{FF2B5EF4-FFF2-40B4-BE49-F238E27FC236}">
                        <a16:creationId xmlns:a16="http://schemas.microsoft.com/office/drawing/2014/main" id="{844D097A-EC2E-6E6A-F606-BB5A87142EB0}"/>
                      </a:ext>
                    </a:extLst>
                  </p:cNvPr>
                  <p:cNvSpPr txBox="1"/>
                  <p:nvPr/>
                </p:nvSpPr>
                <p:spPr>
                  <a:xfrm>
                    <a:off x="6800768" y="3479233"/>
                    <a:ext cx="938530" cy="4261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1200" dirty="0" err="1">
                        <a:solidFill>
                          <a:prstClr val="black">
                            <a:lumMod val="85000"/>
                            <a:lumOff val="15000"/>
                          </a:prstClr>
                        </a:solidFill>
                        <a:latin typeface="Times New Roman" panose="02020603050405020304" pitchFamily="18" charset="0"/>
                        <a:ea typeface="Roboto" panose="02000000000000000000" pitchFamily="2" charset="0"/>
                        <a:cs typeface="Times New Roman" panose="02020603050405020304" pitchFamily="18" charset="0"/>
                      </a:rPr>
                      <a:t>Loại</a:t>
                    </a:r>
                    <a:r>
                      <a:rPr lang="en-US" sz="1400" kern="1200" dirty="0">
                        <a:solidFill>
                          <a:prstClr val="black">
                            <a:lumMod val="85000"/>
                            <a:lumOff val="15000"/>
                          </a:prstClr>
                        </a:solidFill>
                        <a:latin typeface="Times New Roman" panose="02020603050405020304" pitchFamily="18" charset="0"/>
                        <a:ea typeface="Roboto" panose="02000000000000000000" pitchFamily="2" charset="0"/>
                        <a:cs typeface="Times New Roman" panose="02020603050405020304" pitchFamily="18" charset="0"/>
                      </a:rPr>
                      <a:t> </a:t>
                    </a:r>
                    <a:r>
                      <a:rPr lang="en-US" sz="1400" kern="1200" dirty="0" err="1">
                        <a:solidFill>
                          <a:prstClr val="black">
                            <a:lumMod val="85000"/>
                            <a:lumOff val="15000"/>
                          </a:prstClr>
                        </a:solidFill>
                        <a:latin typeface="Times New Roman" panose="02020603050405020304" pitchFamily="18" charset="0"/>
                        <a:ea typeface="Roboto" panose="02000000000000000000" pitchFamily="2" charset="0"/>
                        <a:cs typeface="Times New Roman" panose="02020603050405020304" pitchFamily="18" charset="0"/>
                      </a:rPr>
                      <a:t>hợp</a:t>
                    </a:r>
                    <a:r>
                      <a:rPr lang="en-US" sz="1400" kern="1200" dirty="0">
                        <a:solidFill>
                          <a:prstClr val="black">
                            <a:lumMod val="85000"/>
                            <a:lumOff val="15000"/>
                          </a:prstClr>
                        </a:solidFill>
                        <a:latin typeface="Times New Roman" panose="02020603050405020304" pitchFamily="18" charset="0"/>
                        <a:ea typeface="Roboto" panose="02000000000000000000" pitchFamily="2" charset="0"/>
                        <a:cs typeface="Times New Roman" panose="02020603050405020304" pitchFamily="18" charset="0"/>
                      </a:rPr>
                      <a:t> </a:t>
                    </a:r>
                    <a:r>
                      <a:rPr lang="en-US" sz="1400" kern="1200" dirty="0" err="1">
                        <a:solidFill>
                          <a:prstClr val="black">
                            <a:lumMod val="85000"/>
                            <a:lumOff val="15000"/>
                          </a:prstClr>
                        </a:solidFill>
                        <a:latin typeface="Times New Roman" panose="02020603050405020304" pitchFamily="18" charset="0"/>
                        <a:ea typeface="Roboto" panose="02000000000000000000" pitchFamily="2" charset="0"/>
                        <a:cs typeface="Times New Roman" panose="02020603050405020304" pitchFamily="18" charset="0"/>
                      </a:rPr>
                      <a:t>đồng</a:t>
                    </a:r>
                    <a:endParaRPr kumimoji="0" lang="id-ID" sz="140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23" name="TextBox 122">
                    <a:extLst>
                      <a:ext uri="{FF2B5EF4-FFF2-40B4-BE49-F238E27FC236}">
                        <a16:creationId xmlns:a16="http://schemas.microsoft.com/office/drawing/2014/main" id="{6BBD120C-6294-4A2B-B3BD-4490DF15099D}"/>
                      </a:ext>
                    </a:extLst>
                  </p:cNvPr>
                  <p:cNvSpPr txBox="1"/>
                  <p:nvPr/>
                </p:nvSpPr>
                <p:spPr>
                  <a:xfrm>
                    <a:off x="5674215" y="2217922"/>
                    <a:ext cx="938530" cy="250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dirty="0">
                        <a:solidFill>
                          <a:srgbClr val="70AD47"/>
                        </a:solidFill>
                        <a:latin typeface="Times New Roman" panose="02020603050405020304" pitchFamily="18" charset="0"/>
                        <a:ea typeface="Roboto" panose="02000000000000000000" pitchFamily="2" charset="0"/>
                        <a:cs typeface="Times New Roman" panose="02020603050405020304" pitchFamily="18" charset="0"/>
                      </a:rPr>
                      <a:t>Báo cáo</a:t>
                    </a:r>
                    <a:endParaRPr kumimoji="0" lang="id-ID" sz="1400" i="0" u="none" strike="noStrike" kern="1200" cap="none" spc="0" normalizeH="0" baseline="0" noProof="0" dirty="0">
                      <a:ln>
                        <a:noFill/>
                      </a:ln>
                      <a:solidFill>
                        <a:srgbClr val="70AD47"/>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124" name="Group 123">
                    <a:extLst>
                      <a:ext uri="{FF2B5EF4-FFF2-40B4-BE49-F238E27FC236}">
                        <a16:creationId xmlns:a16="http://schemas.microsoft.com/office/drawing/2014/main" id="{75CCC741-6B49-37CD-DBA2-6B031EB79E83}"/>
                      </a:ext>
                    </a:extLst>
                  </p:cNvPr>
                  <p:cNvGrpSpPr/>
                  <p:nvPr/>
                </p:nvGrpSpPr>
                <p:grpSpPr>
                  <a:xfrm>
                    <a:off x="6965296" y="3017936"/>
                    <a:ext cx="494457" cy="492270"/>
                    <a:chOff x="6350" y="-3175"/>
                    <a:chExt cx="717550" cy="714376"/>
                  </a:xfrm>
                  <a:solidFill>
                    <a:srgbClr val="404040"/>
                  </a:solidFill>
                </p:grpSpPr>
                <p:sp>
                  <p:nvSpPr>
                    <p:cNvPr id="143" name="Freeform 18">
                      <a:extLst>
                        <a:ext uri="{FF2B5EF4-FFF2-40B4-BE49-F238E27FC236}">
                          <a16:creationId xmlns:a16="http://schemas.microsoft.com/office/drawing/2014/main" id="{6923C68C-D0EB-E001-308A-0ADC8CF2C0CB}"/>
                        </a:ext>
                      </a:extLst>
                    </p:cNvPr>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4" name="Freeform 19">
                      <a:extLst>
                        <a:ext uri="{FF2B5EF4-FFF2-40B4-BE49-F238E27FC236}">
                          <a16:creationId xmlns:a16="http://schemas.microsoft.com/office/drawing/2014/main" id="{D73FA8D5-F626-5235-E799-2B4BBCE6D50A}"/>
                        </a:ext>
                      </a:extLst>
                    </p:cNvPr>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5" name="Freeform 20">
                      <a:extLst>
                        <a:ext uri="{FF2B5EF4-FFF2-40B4-BE49-F238E27FC236}">
                          <a16:creationId xmlns:a16="http://schemas.microsoft.com/office/drawing/2014/main" id="{25528460-3972-7C83-A2E1-97DE9E85683E}"/>
                        </a:ext>
                      </a:extLst>
                    </p:cNvPr>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cxnSp>
                <p:nvCxnSpPr>
                  <p:cNvPr id="125" name="Elbow Connector 126">
                    <a:extLst>
                      <a:ext uri="{FF2B5EF4-FFF2-40B4-BE49-F238E27FC236}">
                        <a16:creationId xmlns:a16="http://schemas.microsoft.com/office/drawing/2014/main" id="{8F293BB9-014D-76EF-C0F8-EC63F7485BBF}"/>
                      </a:ext>
                    </a:extLst>
                  </p:cNvPr>
                  <p:cNvCxnSpPr>
                    <a:cxnSpLocks noChangeAspect="1"/>
                  </p:cNvCxnSpPr>
                  <p:nvPr/>
                </p:nvCxnSpPr>
                <p:spPr>
                  <a:xfrm rot="10800000" flipV="1">
                    <a:off x="3038503" y="2095190"/>
                    <a:ext cx="386233" cy="583243"/>
                  </a:xfrm>
                  <a:prstGeom prst="bentConnector2">
                    <a:avLst/>
                  </a:prstGeom>
                  <a:noFill/>
                  <a:ln w="127000" cap="flat" cmpd="sng" algn="ctr">
                    <a:solidFill>
                      <a:srgbClr val="FF0000"/>
                    </a:solidFill>
                    <a:prstDash val="solid"/>
                    <a:miter lim="800000"/>
                  </a:ln>
                  <a:effectLst/>
                </p:spPr>
              </p:cxnSp>
              <p:cxnSp>
                <p:nvCxnSpPr>
                  <p:cNvPr id="126" name="Elbow Connector 127">
                    <a:extLst>
                      <a:ext uri="{FF2B5EF4-FFF2-40B4-BE49-F238E27FC236}">
                        <a16:creationId xmlns:a16="http://schemas.microsoft.com/office/drawing/2014/main" id="{A5AE10E7-319B-C003-703E-FD97EB1A2E70}"/>
                      </a:ext>
                    </a:extLst>
                  </p:cNvPr>
                  <p:cNvCxnSpPr>
                    <a:cxnSpLocks noChangeAspect="1"/>
                  </p:cNvCxnSpPr>
                  <p:nvPr/>
                </p:nvCxnSpPr>
                <p:spPr>
                  <a:xfrm rot="16200000" flipV="1">
                    <a:off x="1871687" y="2861444"/>
                    <a:ext cx="572995" cy="387932"/>
                  </a:xfrm>
                  <a:prstGeom prst="bentConnector3">
                    <a:avLst>
                      <a:gd name="adj1" fmla="val 1739"/>
                    </a:avLst>
                  </a:prstGeom>
                  <a:noFill/>
                  <a:ln w="127000" cap="flat" cmpd="sng" algn="ctr">
                    <a:solidFill>
                      <a:srgbClr val="ED7D31"/>
                    </a:solidFill>
                    <a:prstDash val="solid"/>
                    <a:miter lim="800000"/>
                  </a:ln>
                  <a:effectLst/>
                </p:spPr>
              </p:cxnSp>
              <p:cxnSp>
                <p:nvCxnSpPr>
                  <p:cNvPr id="127" name="Elbow Connector 128">
                    <a:extLst>
                      <a:ext uri="{FF2B5EF4-FFF2-40B4-BE49-F238E27FC236}">
                        <a16:creationId xmlns:a16="http://schemas.microsoft.com/office/drawing/2014/main" id="{8BA8EFD5-3B49-14FA-3977-A519D31D28A2}"/>
                      </a:ext>
                    </a:extLst>
                  </p:cNvPr>
                  <p:cNvCxnSpPr>
                    <a:cxnSpLocks noChangeAspect="1"/>
                  </p:cNvCxnSpPr>
                  <p:nvPr/>
                </p:nvCxnSpPr>
                <p:spPr>
                  <a:xfrm rot="10800000" flipV="1">
                    <a:off x="5104413" y="2095191"/>
                    <a:ext cx="386233" cy="583243"/>
                  </a:xfrm>
                  <a:prstGeom prst="bentConnector2">
                    <a:avLst/>
                  </a:prstGeom>
                  <a:noFill/>
                  <a:ln w="127000" cap="flat" cmpd="sng" algn="ctr">
                    <a:solidFill>
                      <a:srgbClr val="5B9BD5"/>
                    </a:solidFill>
                    <a:prstDash val="solid"/>
                    <a:miter lim="800000"/>
                  </a:ln>
                  <a:effectLst/>
                </p:spPr>
              </p:cxnSp>
              <p:cxnSp>
                <p:nvCxnSpPr>
                  <p:cNvPr id="128" name="Elbow Connector 129">
                    <a:extLst>
                      <a:ext uri="{FF2B5EF4-FFF2-40B4-BE49-F238E27FC236}">
                        <a16:creationId xmlns:a16="http://schemas.microsoft.com/office/drawing/2014/main" id="{B22D3CBA-920C-C14D-6E7F-D5EAE2BF5165}"/>
                      </a:ext>
                    </a:extLst>
                  </p:cNvPr>
                  <p:cNvCxnSpPr>
                    <a:cxnSpLocks noChangeAspect="1"/>
                  </p:cNvCxnSpPr>
                  <p:nvPr/>
                </p:nvCxnSpPr>
                <p:spPr>
                  <a:xfrm rot="16200000" flipV="1">
                    <a:off x="3945565" y="2861445"/>
                    <a:ext cx="572995" cy="387932"/>
                  </a:xfrm>
                  <a:prstGeom prst="bentConnector3">
                    <a:avLst>
                      <a:gd name="adj1" fmla="val 1739"/>
                    </a:avLst>
                  </a:prstGeom>
                  <a:noFill/>
                  <a:ln w="127000" cap="flat" cmpd="sng" algn="ctr">
                    <a:solidFill>
                      <a:srgbClr val="7030A0"/>
                    </a:solidFill>
                    <a:prstDash val="solid"/>
                    <a:miter lim="800000"/>
                  </a:ln>
                  <a:effectLst/>
                </p:spPr>
              </p:cxnSp>
              <p:cxnSp>
                <p:nvCxnSpPr>
                  <p:cNvPr id="129" name="Elbow Connector 130">
                    <a:extLst>
                      <a:ext uri="{FF2B5EF4-FFF2-40B4-BE49-F238E27FC236}">
                        <a16:creationId xmlns:a16="http://schemas.microsoft.com/office/drawing/2014/main" id="{00AF51C9-D82B-0C53-9319-92885845B8DE}"/>
                      </a:ext>
                    </a:extLst>
                  </p:cNvPr>
                  <p:cNvCxnSpPr>
                    <a:cxnSpLocks noChangeAspect="1"/>
                  </p:cNvCxnSpPr>
                  <p:nvPr/>
                </p:nvCxnSpPr>
                <p:spPr>
                  <a:xfrm rot="10800000" flipV="1">
                    <a:off x="7179987" y="2083568"/>
                    <a:ext cx="386233" cy="583243"/>
                  </a:xfrm>
                  <a:prstGeom prst="bentConnector2">
                    <a:avLst/>
                  </a:prstGeom>
                  <a:noFill/>
                  <a:ln w="127000" cap="flat" cmpd="sng" algn="ctr">
                    <a:solidFill>
                      <a:sysClr val="windowText" lastClr="000000">
                        <a:lumMod val="75000"/>
                        <a:lumOff val="25000"/>
                      </a:sysClr>
                    </a:solidFill>
                    <a:prstDash val="solid"/>
                    <a:miter lim="800000"/>
                  </a:ln>
                  <a:effectLst/>
                </p:spPr>
              </p:cxnSp>
              <p:cxnSp>
                <p:nvCxnSpPr>
                  <p:cNvPr id="130" name="Elbow Connector 131">
                    <a:extLst>
                      <a:ext uri="{FF2B5EF4-FFF2-40B4-BE49-F238E27FC236}">
                        <a16:creationId xmlns:a16="http://schemas.microsoft.com/office/drawing/2014/main" id="{2924B38B-6DD0-32A6-E9F9-3B3DA7A74601}"/>
                      </a:ext>
                    </a:extLst>
                  </p:cNvPr>
                  <p:cNvCxnSpPr>
                    <a:cxnSpLocks noChangeAspect="1"/>
                  </p:cNvCxnSpPr>
                  <p:nvPr/>
                </p:nvCxnSpPr>
                <p:spPr>
                  <a:xfrm rot="16200000" flipV="1">
                    <a:off x="6051583" y="2865044"/>
                    <a:ext cx="572995" cy="387932"/>
                  </a:xfrm>
                  <a:prstGeom prst="bentConnector3">
                    <a:avLst>
                      <a:gd name="adj1" fmla="val 1739"/>
                    </a:avLst>
                  </a:prstGeom>
                  <a:noFill/>
                  <a:ln w="127000" cap="flat" cmpd="sng" algn="ctr">
                    <a:solidFill>
                      <a:srgbClr val="70AD47"/>
                    </a:solidFill>
                    <a:prstDash val="solid"/>
                    <a:miter lim="800000"/>
                  </a:ln>
                  <a:effectLst/>
                </p:spPr>
              </p:cxnSp>
              <p:sp>
                <p:nvSpPr>
                  <p:cNvPr id="131" name="Oval 130">
                    <a:extLst>
                      <a:ext uri="{FF2B5EF4-FFF2-40B4-BE49-F238E27FC236}">
                        <a16:creationId xmlns:a16="http://schemas.microsoft.com/office/drawing/2014/main" id="{B24B1A30-4A72-24BF-B25B-3590541F0DC2}"/>
                      </a:ext>
                    </a:extLst>
                  </p:cNvPr>
                  <p:cNvSpPr/>
                  <p:nvPr/>
                </p:nvSpPr>
                <p:spPr>
                  <a:xfrm>
                    <a:off x="3422902" y="1462619"/>
                    <a:ext cx="1294485" cy="1294485"/>
                  </a:xfrm>
                  <a:prstGeom prst="ellipse">
                    <a:avLst/>
                  </a:prstGeom>
                  <a:noFill/>
                  <a:ln w="635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2" name="Oval 131">
                    <a:extLst>
                      <a:ext uri="{FF2B5EF4-FFF2-40B4-BE49-F238E27FC236}">
                        <a16:creationId xmlns:a16="http://schemas.microsoft.com/office/drawing/2014/main" id="{57CECE01-D9D9-C9C6-3EA3-6A226ADC14AE}"/>
                      </a:ext>
                    </a:extLst>
                  </p:cNvPr>
                  <p:cNvSpPr/>
                  <p:nvPr/>
                </p:nvSpPr>
                <p:spPr>
                  <a:xfrm>
                    <a:off x="1372564" y="1462619"/>
                    <a:ext cx="1294485" cy="1294485"/>
                  </a:xfrm>
                  <a:prstGeom prst="ellipse">
                    <a:avLst/>
                  </a:prstGeom>
                  <a:noFill/>
                  <a:ln w="635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3" name="Oval 132">
                    <a:extLst>
                      <a:ext uri="{FF2B5EF4-FFF2-40B4-BE49-F238E27FC236}">
                        <a16:creationId xmlns:a16="http://schemas.microsoft.com/office/drawing/2014/main" id="{2802E26D-E817-0452-62FC-E7E225247BBC}"/>
                      </a:ext>
                    </a:extLst>
                  </p:cNvPr>
                  <p:cNvSpPr/>
                  <p:nvPr/>
                </p:nvSpPr>
                <p:spPr>
                  <a:xfrm>
                    <a:off x="2379275" y="2683688"/>
                    <a:ext cx="1294485" cy="1294485"/>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4" name="Oval 133">
                    <a:extLst>
                      <a:ext uri="{FF2B5EF4-FFF2-40B4-BE49-F238E27FC236}">
                        <a16:creationId xmlns:a16="http://schemas.microsoft.com/office/drawing/2014/main" id="{9D0BD7D3-D032-86E2-AD46-E530915D0E22}"/>
                      </a:ext>
                    </a:extLst>
                  </p:cNvPr>
                  <p:cNvSpPr/>
                  <p:nvPr/>
                </p:nvSpPr>
                <p:spPr>
                  <a:xfrm>
                    <a:off x="7582990" y="1462619"/>
                    <a:ext cx="1294485" cy="1294485"/>
                  </a:xfrm>
                  <a:prstGeom prst="ellipse">
                    <a:avLst/>
                  </a:prstGeom>
                  <a:noFill/>
                  <a:ln w="635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5" name="Oval 134">
                    <a:extLst>
                      <a:ext uri="{FF2B5EF4-FFF2-40B4-BE49-F238E27FC236}">
                        <a16:creationId xmlns:a16="http://schemas.microsoft.com/office/drawing/2014/main" id="{A00AB96E-DACB-14F6-B5A1-E8D456A7194A}"/>
                      </a:ext>
                    </a:extLst>
                  </p:cNvPr>
                  <p:cNvSpPr/>
                  <p:nvPr/>
                </p:nvSpPr>
                <p:spPr>
                  <a:xfrm>
                    <a:off x="4449045" y="2683688"/>
                    <a:ext cx="1294485" cy="1294485"/>
                  </a:xfrm>
                  <a:prstGeom prst="ellipse">
                    <a:avLst/>
                  </a:prstGeom>
                  <a:noFill/>
                  <a:ln w="635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6" name="Oval 135">
                    <a:extLst>
                      <a:ext uri="{FF2B5EF4-FFF2-40B4-BE49-F238E27FC236}">
                        <a16:creationId xmlns:a16="http://schemas.microsoft.com/office/drawing/2014/main" id="{C861A252-9773-6054-233C-B6B9EF2F0092}"/>
                      </a:ext>
                    </a:extLst>
                  </p:cNvPr>
                  <p:cNvSpPr/>
                  <p:nvPr/>
                </p:nvSpPr>
                <p:spPr>
                  <a:xfrm>
                    <a:off x="6553694" y="2676149"/>
                    <a:ext cx="1294485" cy="1294485"/>
                  </a:xfrm>
                  <a:prstGeom prst="ellipse">
                    <a:avLst/>
                  </a:prstGeom>
                  <a:noFill/>
                  <a:ln w="635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7" name="Oval 136">
                    <a:extLst>
                      <a:ext uri="{FF2B5EF4-FFF2-40B4-BE49-F238E27FC236}">
                        <a16:creationId xmlns:a16="http://schemas.microsoft.com/office/drawing/2014/main" id="{002FC5CB-A452-92B3-7F6B-052836A2FE4E}"/>
                      </a:ext>
                    </a:extLst>
                  </p:cNvPr>
                  <p:cNvSpPr/>
                  <p:nvPr/>
                </p:nvSpPr>
                <p:spPr>
                  <a:xfrm>
                    <a:off x="5506283" y="1462619"/>
                    <a:ext cx="1294485" cy="1294485"/>
                  </a:xfrm>
                  <a:prstGeom prst="ellipse">
                    <a:avLst/>
                  </a:prstGeom>
                  <a:noFill/>
                  <a:ln w="635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8" name="Freeform 477">
                    <a:extLst>
                      <a:ext uri="{FF2B5EF4-FFF2-40B4-BE49-F238E27FC236}">
                        <a16:creationId xmlns:a16="http://schemas.microsoft.com/office/drawing/2014/main" id="{E2CB330D-E234-5827-65EC-92FC62F4C935}"/>
                      </a:ext>
                    </a:extLst>
                  </p:cNvPr>
                  <p:cNvSpPr/>
                  <p:nvPr/>
                </p:nvSpPr>
                <p:spPr>
                  <a:xfrm>
                    <a:off x="8010845" y="1733703"/>
                    <a:ext cx="432153" cy="504594"/>
                  </a:xfrm>
                  <a:custGeom>
                    <a:avLst/>
                    <a:gdLst>
                      <a:gd name="connsiteX0" fmla="*/ 117191 w 432706"/>
                      <a:gd name="connsiteY0" fmla="*/ 360589 h 504825"/>
                      <a:gd name="connsiteX1" fmla="*/ 315515 w 432706"/>
                      <a:gd name="connsiteY1" fmla="*/ 360589 h 504825"/>
                      <a:gd name="connsiteX2" fmla="*/ 321994 w 432706"/>
                      <a:gd name="connsiteY2" fmla="*/ 363125 h 504825"/>
                      <a:gd name="connsiteX3" fmla="*/ 324530 w 432706"/>
                      <a:gd name="connsiteY3" fmla="*/ 369604 h 504825"/>
                      <a:gd name="connsiteX4" fmla="*/ 324530 w 432706"/>
                      <a:gd name="connsiteY4" fmla="*/ 387634 h 504825"/>
                      <a:gd name="connsiteX5" fmla="*/ 321994 w 432706"/>
                      <a:gd name="connsiteY5" fmla="*/ 394113 h 504825"/>
                      <a:gd name="connsiteX6" fmla="*/ 315515 w 432706"/>
                      <a:gd name="connsiteY6" fmla="*/ 396648 h 504825"/>
                      <a:gd name="connsiteX7" fmla="*/ 117191 w 432706"/>
                      <a:gd name="connsiteY7" fmla="*/ 396648 h 504825"/>
                      <a:gd name="connsiteX8" fmla="*/ 110712 w 432706"/>
                      <a:gd name="connsiteY8" fmla="*/ 394113 h 504825"/>
                      <a:gd name="connsiteX9" fmla="*/ 108176 w 432706"/>
                      <a:gd name="connsiteY9" fmla="*/ 387634 h 504825"/>
                      <a:gd name="connsiteX10" fmla="*/ 108176 w 432706"/>
                      <a:gd name="connsiteY10" fmla="*/ 369604 h 504825"/>
                      <a:gd name="connsiteX11" fmla="*/ 110712 w 432706"/>
                      <a:gd name="connsiteY11" fmla="*/ 363125 h 504825"/>
                      <a:gd name="connsiteX12" fmla="*/ 117191 w 432706"/>
                      <a:gd name="connsiteY12" fmla="*/ 360589 h 504825"/>
                      <a:gd name="connsiteX13" fmla="*/ 117191 w 432706"/>
                      <a:gd name="connsiteY13" fmla="*/ 288471 h 504825"/>
                      <a:gd name="connsiteX14" fmla="*/ 315515 w 432706"/>
                      <a:gd name="connsiteY14" fmla="*/ 288471 h 504825"/>
                      <a:gd name="connsiteX15" fmla="*/ 321994 w 432706"/>
                      <a:gd name="connsiteY15" fmla="*/ 291007 h 504825"/>
                      <a:gd name="connsiteX16" fmla="*/ 324530 w 432706"/>
                      <a:gd name="connsiteY16" fmla="*/ 297486 h 504825"/>
                      <a:gd name="connsiteX17" fmla="*/ 324530 w 432706"/>
                      <a:gd name="connsiteY17" fmla="*/ 315516 h 504825"/>
                      <a:gd name="connsiteX18" fmla="*/ 321994 w 432706"/>
                      <a:gd name="connsiteY18" fmla="*/ 321995 h 504825"/>
                      <a:gd name="connsiteX19" fmla="*/ 315515 w 432706"/>
                      <a:gd name="connsiteY19" fmla="*/ 324530 h 504825"/>
                      <a:gd name="connsiteX20" fmla="*/ 117191 w 432706"/>
                      <a:gd name="connsiteY20" fmla="*/ 324530 h 504825"/>
                      <a:gd name="connsiteX21" fmla="*/ 110712 w 432706"/>
                      <a:gd name="connsiteY21" fmla="*/ 321995 h 504825"/>
                      <a:gd name="connsiteX22" fmla="*/ 108176 w 432706"/>
                      <a:gd name="connsiteY22" fmla="*/ 315516 h 504825"/>
                      <a:gd name="connsiteX23" fmla="*/ 108176 w 432706"/>
                      <a:gd name="connsiteY23" fmla="*/ 297486 h 504825"/>
                      <a:gd name="connsiteX24" fmla="*/ 110712 w 432706"/>
                      <a:gd name="connsiteY24" fmla="*/ 291007 h 504825"/>
                      <a:gd name="connsiteX25" fmla="*/ 117191 w 432706"/>
                      <a:gd name="connsiteY25" fmla="*/ 288471 h 504825"/>
                      <a:gd name="connsiteX26" fmla="*/ 117191 w 432706"/>
                      <a:gd name="connsiteY26" fmla="*/ 216353 h 504825"/>
                      <a:gd name="connsiteX27" fmla="*/ 315515 w 432706"/>
                      <a:gd name="connsiteY27" fmla="*/ 216353 h 504825"/>
                      <a:gd name="connsiteX28" fmla="*/ 321994 w 432706"/>
                      <a:gd name="connsiteY28" fmla="*/ 218888 h 504825"/>
                      <a:gd name="connsiteX29" fmla="*/ 324530 w 432706"/>
                      <a:gd name="connsiteY29" fmla="*/ 225367 h 504825"/>
                      <a:gd name="connsiteX30" fmla="*/ 324530 w 432706"/>
                      <a:gd name="connsiteY30" fmla="*/ 243397 h 504825"/>
                      <a:gd name="connsiteX31" fmla="*/ 321994 w 432706"/>
                      <a:gd name="connsiteY31" fmla="*/ 249876 h 504825"/>
                      <a:gd name="connsiteX32" fmla="*/ 315515 w 432706"/>
                      <a:gd name="connsiteY32" fmla="*/ 252411 h 504825"/>
                      <a:gd name="connsiteX33" fmla="*/ 117191 w 432706"/>
                      <a:gd name="connsiteY33" fmla="*/ 252411 h 504825"/>
                      <a:gd name="connsiteX34" fmla="*/ 110712 w 432706"/>
                      <a:gd name="connsiteY34" fmla="*/ 249876 h 504825"/>
                      <a:gd name="connsiteX35" fmla="*/ 108176 w 432706"/>
                      <a:gd name="connsiteY35" fmla="*/ 243397 h 504825"/>
                      <a:gd name="connsiteX36" fmla="*/ 108176 w 432706"/>
                      <a:gd name="connsiteY36" fmla="*/ 225367 h 504825"/>
                      <a:gd name="connsiteX37" fmla="*/ 110712 w 432706"/>
                      <a:gd name="connsiteY37" fmla="*/ 218888 h 504825"/>
                      <a:gd name="connsiteX38" fmla="*/ 117191 w 432706"/>
                      <a:gd name="connsiteY38" fmla="*/ 216353 h 504825"/>
                      <a:gd name="connsiteX39" fmla="*/ 288471 w 432706"/>
                      <a:gd name="connsiteY39" fmla="*/ 38312 h 504825"/>
                      <a:gd name="connsiteX40" fmla="*/ 288471 w 432706"/>
                      <a:gd name="connsiteY40" fmla="*/ 144236 h 504825"/>
                      <a:gd name="connsiteX41" fmla="*/ 394394 w 432706"/>
                      <a:gd name="connsiteY41" fmla="*/ 144236 h 504825"/>
                      <a:gd name="connsiteX42" fmla="*/ 388196 w 432706"/>
                      <a:gd name="connsiteY42" fmla="*/ 132685 h 504825"/>
                      <a:gd name="connsiteX43" fmla="*/ 300021 w 432706"/>
                      <a:gd name="connsiteY43" fmla="*/ 44510 h 504825"/>
                      <a:gd name="connsiteX44" fmla="*/ 288471 w 432706"/>
                      <a:gd name="connsiteY44" fmla="*/ 38312 h 504825"/>
                      <a:gd name="connsiteX45" fmla="*/ 36059 w 432706"/>
                      <a:gd name="connsiteY45" fmla="*/ 36059 h 504825"/>
                      <a:gd name="connsiteX46" fmla="*/ 36059 w 432706"/>
                      <a:gd name="connsiteY46" fmla="*/ 468766 h 504825"/>
                      <a:gd name="connsiteX47" fmla="*/ 396648 w 432706"/>
                      <a:gd name="connsiteY47" fmla="*/ 468766 h 504825"/>
                      <a:gd name="connsiteX48" fmla="*/ 396648 w 432706"/>
                      <a:gd name="connsiteY48" fmla="*/ 180295 h 504825"/>
                      <a:gd name="connsiteX49" fmla="*/ 279456 w 432706"/>
                      <a:gd name="connsiteY49" fmla="*/ 180295 h 504825"/>
                      <a:gd name="connsiteX50" fmla="*/ 260300 w 432706"/>
                      <a:gd name="connsiteY50" fmla="*/ 172407 h 504825"/>
                      <a:gd name="connsiteX51" fmla="*/ 252412 w 432706"/>
                      <a:gd name="connsiteY51" fmla="*/ 153251 h 504825"/>
                      <a:gd name="connsiteX52" fmla="*/ 252412 w 432706"/>
                      <a:gd name="connsiteY52" fmla="*/ 36059 h 504825"/>
                      <a:gd name="connsiteX53" fmla="*/ 27044 w 432706"/>
                      <a:gd name="connsiteY53" fmla="*/ 0 h 504825"/>
                      <a:gd name="connsiteX54" fmla="*/ 279456 w 432706"/>
                      <a:gd name="connsiteY54" fmla="*/ 0 h 504825"/>
                      <a:gd name="connsiteX55" fmla="*/ 304246 w 432706"/>
                      <a:gd name="connsiteY55" fmla="*/ 5634 h 504825"/>
                      <a:gd name="connsiteX56" fmla="*/ 325656 w 432706"/>
                      <a:gd name="connsiteY56" fmla="*/ 19156 h 504825"/>
                      <a:gd name="connsiteX57" fmla="*/ 413550 w 432706"/>
                      <a:gd name="connsiteY57" fmla="*/ 107050 h 504825"/>
                      <a:gd name="connsiteX58" fmla="*/ 427073 w 432706"/>
                      <a:gd name="connsiteY58" fmla="*/ 128460 h 504825"/>
                      <a:gd name="connsiteX59" fmla="*/ 432706 w 432706"/>
                      <a:gd name="connsiteY59" fmla="*/ 153251 h 504825"/>
                      <a:gd name="connsiteX60" fmla="*/ 432706 w 432706"/>
                      <a:gd name="connsiteY60" fmla="*/ 477781 h 504825"/>
                      <a:gd name="connsiteX61" fmla="*/ 424818 w 432706"/>
                      <a:gd name="connsiteY61" fmla="*/ 496937 h 504825"/>
                      <a:gd name="connsiteX62" fmla="*/ 405662 w 432706"/>
                      <a:gd name="connsiteY62" fmla="*/ 504825 h 504825"/>
                      <a:gd name="connsiteX63" fmla="*/ 27044 w 432706"/>
                      <a:gd name="connsiteY63" fmla="*/ 504825 h 504825"/>
                      <a:gd name="connsiteX64" fmla="*/ 7888 w 432706"/>
                      <a:gd name="connsiteY64" fmla="*/ 496937 h 504825"/>
                      <a:gd name="connsiteX65" fmla="*/ 0 w 432706"/>
                      <a:gd name="connsiteY65" fmla="*/ 477781 h 504825"/>
                      <a:gd name="connsiteX66" fmla="*/ 0 w 432706"/>
                      <a:gd name="connsiteY66" fmla="*/ 27044 h 504825"/>
                      <a:gd name="connsiteX67" fmla="*/ 7888 w 432706"/>
                      <a:gd name="connsiteY67" fmla="*/ 7888 h 504825"/>
                      <a:gd name="connsiteX68" fmla="*/ 27044 w 432706"/>
                      <a:gd name="connsiteY6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2706" h="504825">
                        <a:moveTo>
                          <a:pt x="117191" y="360589"/>
                        </a:moveTo>
                        <a:lnTo>
                          <a:pt x="315515" y="360589"/>
                        </a:lnTo>
                        <a:cubicBezTo>
                          <a:pt x="318144" y="360589"/>
                          <a:pt x="320304" y="361434"/>
                          <a:pt x="321994" y="363125"/>
                        </a:cubicBezTo>
                        <a:cubicBezTo>
                          <a:pt x="323684" y="364815"/>
                          <a:pt x="324530" y="366975"/>
                          <a:pt x="324530" y="369604"/>
                        </a:cubicBezTo>
                        <a:lnTo>
                          <a:pt x="324530" y="387634"/>
                        </a:lnTo>
                        <a:cubicBezTo>
                          <a:pt x="324530" y="390263"/>
                          <a:pt x="323684" y="392423"/>
                          <a:pt x="321994" y="394113"/>
                        </a:cubicBezTo>
                        <a:cubicBezTo>
                          <a:pt x="320304" y="395803"/>
                          <a:pt x="318144" y="396648"/>
                          <a:pt x="315515" y="396648"/>
                        </a:cubicBezTo>
                        <a:lnTo>
                          <a:pt x="117191" y="396648"/>
                        </a:lnTo>
                        <a:cubicBezTo>
                          <a:pt x="114562" y="396648"/>
                          <a:pt x="112402" y="395803"/>
                          <a:pt x="110712" y="394113"/>
                        </a:cubicBezTo>
                        <a:cubicBezTo>
                          <a:pt x="109021" y="392423"/>
                          <a:pt x="108176" y="390263"/>
                          <a:pt x="108176" y="387634"/>
                        </a:cubicBezTo>
                        <a:lnTo>
                          <a:pt x="108176" y="369604"/>
                        </a:lnTo>
                        <a:cubicBezTo>
                          <a:pt x="108176" y="366975"/>
                          <a:pt x="109021" y="364815"/>
                          <a:pt x="110712" y="363125"/>
                        </a:cubicBezTo>
                        <a:cubicBezTo>
                          <a:pt x="112402" y="361434"/>
                          <a:pt x="114562" y="360589"/>
                          <a:pt x="117191" y="360589"/>
                        </a:cubicBezTo>
                        <a:close/>
                        <a:moveTo>
                          <a:pt x="117191" y="288471"/>
                        </a:moveTo>
                        <a:lnTo>
                          <a:pt x="315515" y="288471"/>
                        </a:lnTo>
                        <a:cubicBezTo>
                          <a:pt x="318144" y="288471"/>
                          <a:pt x="320304" y="289317"/>
                          <a:pt x="321994" y="291007"/>
                        </a:cubicBezTo>
                        <a:cubicBezTo>
                          <a:pt x="323684" y="292697"/>
                          <a:pt x="324530" y="294857"/>
                          <a:pt x="324530" y="297486"/>
                        </a:cubicBezTo>
                        <a:lnTo>
                          <a:pt x="324530" y="315516"/>
                        </a:lnTo>
                        <a:cubicBezTo>
                          <a:pt x="324530" y="318145"/>
                          <a:pt x="323684" y="320305"/>
                          <a:pt x="321994" y="321995"/>
                        </a:cubicBezTo>
                        <a:cubicBezTo>
                          <a:pt x="320304" y="323685"/>
                          <a:pt x="318144" y="324530"/>
                          <a:pt x="315515" y="324530"/>
                        </a:cubicBezTo>
                        <a:lnTo>
                          <a:pt x="117191" y="324530"/>
                        </a:lnTo>
                        <a:cubicBezTo>
                          <a:pt x="114562" y="324530"/>
                          <a:pt x="112402" y="323685"/>
                          <a:pt x="110712" y="321995"/>
                        </a:cubicBezTo>
                        <a:cubicBezTo>
                          <a:pt x="109021" y="320305"/>
                          <a:pt x="108176" y="318145"/>
                          <a:pt x="108176" y="315516"/>
                        </a:cubicBezTo>
                        <a:lnTo>
                          <a:pt x="108176" y="297486"/>
                        </a:lnTo>
                        <a:cubicBezTo>
                          <a:pt x="108176" y="294857"/>
                          <a:pt x="109021" y="292697"/>
                          <a:pt x="110712" y="291007"/>
                        </a:cubicBezTo>
                        <a:cubicBezTo>
                          <a:pt x="112402" y="289317"/>
                          <a:pt x="114562" y="288471"/>
                          <a:pt x="117191" y="288471"/>
                        </a:cubicBezTo>
                        <a:close/>
                        <a:moveTo>
                          <a:pt x="117191" y="216353"/>
                        </a:moveTo>
                        <a:lnTo>
                          <a:pt x="315515" y="216353"/>
                        </a:lnTo>
                        <a:cubicBezTo>
                          <a:pt x="318144" y="216353"/>
                          <a:pt x="320304" y="217198"/>
                          <a:pt x="321994" y="218888"/>
                        </a:cubicBezTo>
                        <a:cubicBezTo>
                          <a:pt x="323684" y="220578"/>
                          <a:pt x="324530" y="222738"/>
                          <a:pt x="324530" y="225367"/>
                        </a:cubicBezTo>
                        <a:lnTo>
                          <a:pt x="324530" y="243397"/>
                        </a:lnTo>
                        <a:cubicBezTo>
                          <a:pt x="324530" y="246026"/>
                          <a:pt x="323684" y="248186"/>
                          <a:pt x="321994" y="249876"/>
                        </a:cubicBezTo>
                        <a:cubicBezTo>
                          <a:pt x="320304" y="251566"/>
                          <a:pt x="318144" y="252411"/>
                          <a:pt x="315515" y="252411"/>
                        </a:cubicBezTo>
                        <a:lnTo>
                          <a:pt x="117191" y="252411"/>
                        </a:lnTo>
                        <a:cubicBezTo>
                          <a:pt x="114562" y="252411"/>
                          <a:pt x="112402" y="251566"/>
                          <a:pt x="110712" y="249876"/>
                        </a:cubicBezTo>
                        <a:cubicBezTo>
                          <a:pt x="109021" y="248186"/>
                          <a:pt x="108176" y="246026"/>
                          <a:pt x="108176" y="243397"/>
                        </a:cubicBezTo>
                        <a:lnTo>
                          <a:pt x="108176" y="225367"/>
                        </a:lnTo>
                        <a:cubicBezTo>
                          <a:pt x="108176" y="222738"/>
                          <a:pt x="109021" y="220578"/>
                          <a:pt x="110712" y="218888"/>
                        </a:cubicBezTo>
                        <a:cubicBezTo>
                          <a:pt x="112402" y="217198"/>
                          <a:pt x="114562" y="216353"/>
                          <a:pt x="117191" y="216353"/>
                        </a:cubicBezTo>
                        <a:close/>
                        <a:moveTo>
                          <a:pt x="288471" y="38312"/>
                        </a:moveTo>
                        <a:lnTo>
                          <a:pt x="288471" y="144236"/>
                        </a:lnTo>
                        <a:lnTo>
                          <a:pt x="394394" y="144236"/>
                        </a:lnTo>
                        <a:cubicBezTo>
                          <a:pt x="392516" y="138789"/>
                          <a:pt x="390450" y="134939"/>
                          <a:pt x="388196" y="132685"/>
                        </a:cubicBezTo>
                        <a:lnTo>
                          <a:pt x="300021" y="44510"/>
                        </a:lnTo>
                        <a:cubicBezTo>
                          <a:pt x="297767" y="42256"/>
                          <a:pt x="293917" y="40191"/>
                          <a:pt x="288471" y="38312"/>
                        </a:cubicBezTo>
                        <a:close/>
                        <a:moveTo>
                          <a:pt x="36059" y="36059"/>
                        </a:moveTo>
                        <a:lnTo>
                          <a:pt x="36059" y="468766"/>
                        </a:lnTo>
                        <a:lnTo>
                          <a:pt x="396648" y="468766"/>
                        </a:lnTo>
                        <a:lnTo>
                          <a:pt x="396648" y="180295"/>
                        </a:lnTo>
                        <a:lnTo>
                          <a:pt x="279456" y="180295"/>
                        </a:lnTo>
                        <a:cubicBezTo>
                          <a:pt x="271944" y="180295"/>
                          <a:pt x="265558" y="177665"/>
                          <a:pt x="260300" y="172407"/>
                        </a:cubicBezTo>
                        <a:cubicBezTo>
                          <a:pt x="255041" y="167148"/>
                          <a:pt x="252412" y="160763"/>
                          <a:pt x="252412" y="153251"/>
                        </a:cubicBezTo>
                        <a:lnTo>
                          <a:pt x="252412" y="36059"/>
                        </a:lnTo>
                        <a:close/>
                        <a:moveTo>
                          <a:pt x="27044" y="0"/>
                        </a:moveTo>
                        <a:lnTo>
                          <a:pt x="279456" y="0"/>
                        </a:lnTo>
                        <a:cubicBezTo>
                          <a:pt x="286968" y="0"/>
                          <a:pt x="295232" y="1878"/>
                          <a:pt x="304246" y="5634"/>
                        </a:cubicBezTo>
                        <a:cubicBezTo>
                          <a:pt x="313261" y="9390"/>
                          <a:pt x="320398" y="13898"/>
                          <a:pt x="325656" y="19156"/>
                        </a:cubicBezTo>
                        <a:lnTo>
                          <a:pt x="413550" y="107050"/>
                        </a:lnTo>
                        <a:cubicBezTo>
                          <a:pt x="418809" y="112309"/>
                          <a:pt x="423316" y="119445"/>
                          <a:pt x="427073" y="128460"/>
                        </a:cubicBezTo>
                        <a:cubicBezTo>
                          <a:pt x="430828" y="137475"/>
                          <a:pt x="432706" y="145738"/>
                          <a:pt x="432706" y="153251"/>
                        </a:cubicBezTo>
                        <a:lnTo>
                          <a:pt x="432706" y="477781"/>
                        </a:lnTo>
                        <a:cubicBezTo>
                          <a:pt x="432706" y="485293"/>
                          <a:pt x="430077" y="491679"/>
                          <a:pt x="424818" y="496937"/>
                        </a:cubicBezTo>
                        <a:cubicBezTo>
                          <a:pt x="419560" y="502196"/>
                          <a:pt x="413175" y="504825"/>
                          <a:pt x="405662" y="504825"/>
                        </a:cubicBezTo>
                        <a:lnTo>
                          <a:pt x="27044" y="504825"/>
                        </a:lnTo>
                        <a:cubicBezTo>
                          <a:pt x="19531" y="504825"/>
                          <a:pt x="13146" y="502196"/>
                          <a:pt x="7888" y="496937"/>
                        </a:cubicBezTo>
                        <a:cubicBezTo>
                          <a:pt x="2629" y="491679"/>
                          <a:pt x="0" y="485293"/>
                          <a:pt x="0" y="477781"/>
                        </a:cubicBezTo>
                        <a:lnTo>
                          <a:pt x="0" y="27044"/>
                        </a:lnTo>
                        <a:cubicBezTo>
                          <a:pt x="0" y="19532"/>
                          <a:pt x="2629" y="13147"/>
                          <a:pt x="7888" y="7888"/>
                        </a:cubicBezTo>
                        <a:cubicBezTo>
                          <a:pt x="13146" y="2629"/>
                          <a:pt x="19531" y="0"/>
                          <a:pt x="27044"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139" name="Freeform 547">
                    <a:extLst>
                      <a:ext uri="{FF2B5EF4-FFF2-40B4-BE49-F238E27FC236}">
                        <a16:creationId xmlns:a16="http://schemas.microsoft.com/office/drawing/2014/main" id="{6702B406-B080-D5AB-B3FC-2061C68BE0BB}"/>
                      </a:ext>
                    </a:extLst>
                  </p:cNvPr>
                  <p:cNvSpPr/>
                  <p:nvPr/>
                </p:nvSpPr>
                <p:spPr>
                  <a:xfrm>
                    <a:off x="1749524" y="1708429"/>
                    <a:ext cx="540883" cy="504825"/>
                  </a:xfrm>
                  <a:custGeom>
                    <a:avLst/>
                    <a:gdLst>
                      <a:gd name="connsiteX0" fmla="*/ 19438 w 540883"/>
                      <a:gd name="connsiteY0" fmla="*/ 450737 h 504825"/>
                      <a:gd name="connsiteX1" fmla="*/ 521446 w 540883"/>
                      <a:gd name="connsiteY1" fmla="*/ 450737 h 504825"/>
                      <a:gd name="connsiteX2" fmla="*/ 535109 w 540883"/>
                      <a:gd name="connsiteY2" fmla="*/ 456089 h 504825"/>
                      <a:gd name="connsiteX3" fmla="*/ 540883 w 540883"/>
                      <a:gd name="connsiteY3" fmla="*/ 468766 h 504825"/>
                      <a:gd name="connsiteX4" fmla="*/ 540883 w 540883"/>
                      <a:gd name="connsiteY4" fmla="*/ 504825 h 504825"/>
                      <a:gd name="connsiteX5" fmla="*/ 0 w 540883"/>
                      <a:gd name="connsiteY5" fmla="*/ 504825 h 504825"/>
                      <a:gd name="connsiteX6" fmla="*/ 0 w 540883"/>
                      <a:gd name="connsiteY6" fmla="*/ 468766 h 504825"/>
                      <a:gd name="connsiteX7" fmla="*/ 5775 w 540883"/>
                      <a:gd name="connsiteY7" fmla="*/ 456089 h 504825"/>
                      <a:gd name="connsiteX8" fmla="*/ 19438 w 540883"/>
                      <a:gd name="connsiteY8" fmla="*/ 450737 h 504825"/>
                      <a:gd name="connsiteX9" fmla="*/ 72117 w 540883"/>
                      <a:gd name="connsiteY9" fmla="*/ 180295 h 504825"/>
                      <a:gd name="connsiteX10" fmla="*/ 144236 w 540883"/>
                      <a:gd name="connsiteY10" fmla="*/ 180295 h 504825"/>
                      <a:gd name="connsiteX11" fmla="*/ 144236 w 540883"/>
                      <a:gd name="connsiteY11" fmla="*/ 396648 h 504825"/>
                      <a:gd name="connsiteX12" fmla="*/ 180295 w 540883"/>
                      <a:gd name="connsiteY12" fmla="*/ 396648 h 504825"/>
                      <a:gd name="connsiteX13" fmla="*/ 180295 w 540883"/>
                      <a:gd name="connsiteY13" fmla="*/ 180295 h 504825"/>
                      <a:gd name="connsiteX14" fmla="*/ 252412 w 540883"/>
                      <a:gd name="connsiteY14" fmla="*/ 180295 h 504825"/>
                      <a:gd name="connsiteX15" fmla="*/ 252412 w 540883"/>
                      <a:gd name="connsiteY15" fmla="*/ 396648 h 504825"/>
                      <a:gd name="connsiteX16" fmla="*/ 288472 w 540883"/>
                      <a:gd name="connsiteY16" fmla="*/ 396648 h 504825"/>
                      <a:gd name="connsiteX17" fmla="*/ 288472 w 540883"/>
                      <a:gd name="connsiteY17" fmla="*/ 180295 h 504825"/>
                      <a:gd name="connsiteX18" fmla="*/ 360589 w 540883"/>
                      <a:gd name="connsiteY18" fmla="*/ 180295 h 504825"/>
                      <a:gd name="connsiteX19" fmla="*/ 360589 w 540883"/>
                      <a:gd name="connsiteY19" fmla="*/ 396648 h 504825"/>
                      <a:gd name="connsiteX20" fmla="*/ 396648 w 540883"/>
                      <a:gd name="connsiteY20" fmla="*/ 396648 h 504825"/>
                      <a:gd name="connsiteX21" fmla="*/ 396648 w 540883"/>
                      <a:gd name="connsiteY21" fmla="*/ 180295 h 504825"/>
                      <a:gd name="connsiteX22" fmla="*/ 468766 w 540883"/>
                      <a:gd name="connsiteY22" fmla="*/ 180295 h 504825"/>
                      <a:gd name="connsiteX23" fmla="*/ 468766 w 540883"/>
                      <a:gd name="connsiteY23" fmla="*/ 396648 h 504825"/>
                      <a:gd name="connsiteX24" fmla="*/ 485387 w 540883"/>
                      <a:gd name="connsiteY24" fmla="*/ 396648 h 504825"/>
                      <a:gd name="connsiteX25" fmla="*/ 499050 w 540883"/>
                      <a:gd name="connsiteY25" fmla="*/ 402001 h 504825"/>
                      <a:gd name="connsiteX26" fmla="*/ 504825 w 540883"/>
                      <a:gd name="connsiteY26" fmla="*/ 414678 h 504825"/>
                      <a:gd name="connsiteX27" fmla="*/ 504825 w 540883"/>
                      <a:gd name="connsiteY27" fmla="*/ 432707 h 504825"/>
                      <a:gd name="connsiteX28" fmla="*/ 36058 w 540883"/>
                      <a:gd name="connsiteY28" fmla="*/ 432707 h 504825"/>
                      <a:gd name="connsiteX29" fmla="*/ 36058 w 540883"/>
                      <a:gd name="connsiteY29" fmla="*/ 414678 h 504825"/>
                      <a:gd name="connsiteX30" fmla="*/ 41834 w 540883"/>
                      <a:gd name="connsiteY30" fmla="*/ 402001 h 504825"/>
                      <a:gd name="connsiteX31" fmla="*/ 55497 w 540883"/>
                      <a:gd name="connsiteY31" fmla="*/ 396648 h 504825"/>
                      <a:gd name="connsiteX32" fmla="*/ 72117 w 540883"/>
                      <a:gd name="connsiteY32" fmla="*/ 396648 h 504825"/>
                      <a:gd name="connsiteX33" fmla="*/ 270442 w 540883"/>
                      <a:gd name="connsiteY33" fmla="*/ 0 h 504825"/>
                      <a:gd name="connsiteX34" fmla="*/ 540883 w 540883"/>
                      <a:gd name="connsiteY34" fmla="*/ 108177 h 504825"/>
                      <a:gd name="connsiteX35" fmla="*/ 540883 w 540883"/>
                      <a:gd name="connsiteY35" fmla="*/ 144236 h 504825"/>
                      <a:gd name="connsiteX36" fmla="*/ 504825 w 540883"/>
                      <a:gd name="connsiteY36" fmla="*/ 144236 h 504825"/>
                      <a:gd name="connsiteX37" fmla="*/ 499050 w 540883"/>
                      <a:gd name="connsiteY37" fmla="*/ 156913 h 504825"/>
                      <a:gd name="connsiteX38" fmla="*/ 485387 w 540883"/>
                      <a:gd name="connsiteY38" fmla="*/ 162265 h 504825"/>
                      <a:gd name="connsiteX39" fmla="*/ 55497 w 540883"/>
                      <a:gd name="connsiteY39" fmla="*/ 162265 h 504825"/>
                      <a:gd name="connsiteX40" fmla="*/ 41834 w 540883"/>
                      <a:gd name="connsiteY40" fmla="*/ 156913 h 504825"/>
                      <a:gd name="connsiteX41" fmla="*/ 36058 w 540883"/>
                      <a:gd name="connsiteY41" fmla="*/ 144236 h 504825"/>
                      <a:gd name="connsiteX42" fmla="*/ 0 w 540883"/>
                      <a:gd name="connsiteY42" fmla="*/ 144236 h 504825"/>
                      <a:gd name="connsiteX43" fmla="*/ 0 w 540883"/>
                      <a:gd name="connsiteY43" fmla="*/ 10817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0883" h="504825">
                        <a:moveTo>
                          <a:pt x="19438" y="450737"/>
                        </a:moveTo>
                        <a:lnTo>
                          <a:pt x="521446" y="450737"/>
                        </a:lnTo>
                        <a:cubicBezTo>
                          <a:pt x="526704" y="450737"/>
                          <a:pt x="531259" y="452521"/>
                          <a:pt x="535109" y="456089"/>
                        </a:cubicBezTo>
                        <a:cubicBezTo>
                          <a:pt x="538960" y="459657"/>
                          <a:pt x="540883" y="463883"/>
                          <a:pt x="540883" y="468766"/>
                        </a:cubicBezTo>
                        <a:lnTo>
                          <a:pt x="540883" y="504825"/>
                        </a:lnTo>
                        <a:lnTo>
                          <a:pt x="0" y="504825"/>
                        </a:lnTo>
                        <a:lnTo>
                          <a:pt x="0" y="468766"/>
                        </a:lnTo>
                        <a:cubicBezTo>
                          <a:pt x="0" y="463883"/>
                          <a:pt x="1925" y="459657"/>
                          <a:pt x="5775" y="456089"/>
                        </a:cubicBezTo>
                        <a:cubicBezTo>
                          <a:pt x="9624" y="452521"/>
                          <a:pt x="14179" y="450737"/>
                          <a:pt x="19438" y="450737"/>
                        </a:cubicBezTo>
                        <a:close/>
                        <a:moveTo>
                          <a:pt x="72117" y="180295"/>
                        </a:moveTo>
                        <a:lnTo>
                          <a:pt x="144236" y="180295"/>
                        </a:lnTo>
                        <a:lnTo>
                          <a:pt x="144236" y="396648"/>
                        </a:lnTo>
                        <a:lnTo>
                          <a:pt x="180295" y="396648"/>
                        </a:lnTo>
                        <a:lnTo>
                          <a:pt x="180295" y="180295"/>
                        </a:lnTo>
                        <a:lnTo>
                          <a:pt x="252412" y="180295"/>
                        </a:lnTo>
                        <a:lnTo>
                          <a:pt x="252412" y="396648"/>
                        </a:lnTo>
                        <a:lnTo>
                          <a:pt x="288472" y="396648"/>
                        </a:lnTo>
                        <a:lnTo>
                          <a:pt x="288472" y="180295"/>
                        </a:lnTo>
                        <a:lnTo>
                          <a:pt x="360589" y="180295"/>
                        </a:lnTo>
                        <a:lnTo>
                          <a:pt x="360589" y="396648"/>
                        </a:lnTo>
                        <a:lnTo>
                          <a:pt x="396648" y="396648"/>
                        </a:lnTo>
                        <a:lnTo>
                          <a:pt x="396648" y="180295"/>
                        </a:lnTo>
                        <a:lnTo>
                          <a:pt x="468766" y="180295"/>
                        </a:lnTo>
                        <a:lnTo>
                          <a:pt x="468766" y="396648"/>
                        </a:lnTo>
                        <a:lnTo>
                          <a:pt x="485387" y="396648"/>
                        </a:lnTo>
                        <a:cubicBezTo>
                          <a:pt x="490645" y="396648"/>
                          <a:pt x="495200" y="398432"/>
                          <a:pt x="499050" y="402001"/>
                        </a:cubicBezTo>
                        <a:cubicBezTo>
                          <a:pt x="502900" y="405569"/>
                          <a:pt x="504825" y="409795"/>
                          <a:pt x="504825" y="414678"/>
                        </a:cubicBezTo>
                        <a:lnTo>
                          <a:pt x="504825" y="432707"/>
                        </a:lnTo>
                        <a:lnTo>
                          <a:pt x="36058" y="432707"/>
                        </a:lnTo>
                        <a:lnTo>
                          <a:pt x="36058" y="414678"/>
                        </a:lnTo>
                        <a:cubicBezTo>
                          <a:pt x="36058" y="409795"/>
                          <a:pt x="37984" y="405569"/>
                          <a:pt x="41834" y="402001"/>
                        </a:cubicBezTo>
                        <a:cubicBezTo>
                          <a:pt x="45684" y="398432"/>
                          <a:pt x="50238" y="396648"/>
                          <a:pt x="55497" y="396648"/>
                        </a:cubicBezTo>
                        <a:lnTo>
                          <a:pt x="72117" y="396648"/>
                        </a:lnTo>
                        <a:close/>
                        <a:moveTo>
                          <a:pt x="270442" y="0"/>
                        </a:moveTo>
                        <a:lnTo>
                          <a:pt x="540883" y="108177"/>
                        </a:lnTo>
                        <a:lnTo>
                          <a:pt x="540883" y="144236"/>
                        </a:lnTo>
                        <a:lnTo>
                          <a:pt x="504825" y="144236"/>
                        </a:lnTo>
                        <a:cubicBezTo>
                          <a:pt x="504825" y="149119"/>
                          <a:pt x="502900" y="153344"/>
                          <a:pt x="499050" y="156913"/>
                        </a:cubicBezTo>
                        <a:cubicBezTo>
                          <a:pt x="495200" y="160481"/>
                          <a:pt x="490645" y="162265"/>
                          <a:pt x="485387" y="162265"/>
                        </a:cubicBezTo>
                        <a:lnTo>
                          <a:pt x="55497" y="162265"/>
                        </a:lnTo>
                        <a:cubicBezTo>
                          <a:pt x="50238" y="162265"/>
                          <a:pt x="45684" y="160481"/>
                          <a:pt x="41834" y="156913"/>
                        </a:cubicBezTo>
                        <a:cubicBezTo>
                          <a:pt x="37984" y="153344"/>
                          <a:pt x="36058" y="149119"/>
                          <a:pt x="36058" y="144236"/>
                        </a:cubicBezTo>
                        <a:lnTo>
                          <a:pt x="0" y="144236"/>
                        </a:lnTo>
                        <a:lnTo>
                          <a:pt x="0" y="108177"/>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140" name="Freeform 404">
                    <a:extLst>
                      <a:ext uri="{FF2B5EF4-FFF2-40B4-BE49-F238E27FC236}">
                        <a16:creationId xmlns:a16="http://schemas.microsoft.com/office/drawing/2014/main" id="{384E8409-0D37-A117-8621-94A84013246A}"/>
                      </a:ext>
                    </a:extLst>
                  </p:cNvPr>
                  <p:cNvSpPr/>
                  <p:nvPr/>
                </p:nvSpPr>
                <p:spPr>
                  <a:xfrm>
                    <a:off x="2787216" y="3017936"/>
                    <a:ext cx="502571" cy="396445"/>
                  </a:xfrm>
                  <a:custGeom>
                    <a:avLst/>
                    <a:gdLst>
                      <a:gd name="connsiteX0" fmla="*/ 240018 w 502570"/>
                      <a:gd name="connsiteY0" fmla="*/ 221988 h 396648"/>
                      <a:gd name="connsiteX1" fmla="*/ 207339 w 502570"/>
                      <a:gd name="connsiteY1" fmla="*/ 254666 h 396648"/>
                      <a:gd name="connsiteX2" fmla="*/ 207339 w 502570"/>
                      <a:gd name="connsiteY2" fmla="*/ 270442 h 396648"/>
                      <a:gd name="connsiteX3" fmla="*/ 234383 w 502570"/>
                      <a:gd name="connsiteY3" fmla="*/ 270442 h 396648"/>
                      <a:gd name="connsiteX4" fmla="*/ 234383 w 502570"/>
                      <a:gd name="connsiteY4" fmla="*/ 297486 h 396648"/>
                      <a:gd name="connsiteX5" fmla="*/ 250159 w 502570"/>
                      <a:gd name="connsiteY5" fmla="*/ 297486 h 396648"/>
                      <a:gd name="connsiteX6" fmla="*/ 282837 w 502570"/>
                      <a:gd name="connsiteY6" fmla="*/ 264808 h 396648"/>
                      <a:gd name="connsiteX7" fmla="*/ 369533 w 502570"/>
                      <a:gd name="connsiteY7" fmla="*/ 92471 h 396648"/>
                      <a:gd name="connsiteX8" fmla="*/ 364815 w 502570"/>
                      <a:gd name="connsiteY8" fmla="*/ 94936 h 396648"/>
                      <a:gd name="connsiteX9" fmla="*/ 266216 w 502570"/>
                      <a:gd name="connsiteY9" fmla="*/ 193535 h 396648"/>
                      <a:gd name="connsiteX10" fmla="*/ 265935 w 502570"/>
                      <a:gd name="connsiteY10" fmla="*/ 202831 h 396648"/>
                      <a:gd name="connsiteX11" fmla="*/ 275231 w 502570"/>
                      <a:gd name="connsiteY11" fmla="*/ 202550 h 396648"/>
                      <a:gd name="connsiteX12" fmla="*/ 373829 w 502570"/>
                      <a:gd name="connsiteY12" fmla="*/ 103951 h 396648"/>
                      <a:gd name="connsiteX13" fmla="*/ 374112 w 502570"/>
                      <a:gd name="connsiteY13" fmla="*/ 94655 h 396648"/>
                      <a:gd name="connsiteX14" fmla="*/ 369533 w 502570"/>
                      <a:gd name="connsiteY14" fmla="*/ 92471 h 396648"/>
                      <a:gd name="connsiteX15" fmla="*/ 369604 w 502570"/>
                      <a:gd name="connsiteY15" fmla="*/ 54088 h 396648"/>
                      <a:gd name="connsiteX16" fmla="*/ 450736 w 502570"/>
                      <a:gd name="connsiteY16" fmla="*/ 135221 h 396648"/>
                      <a:gd name="connsiteX17" fmla="*/ 261427 w 502570"/>
                      <a:gd name="connsiteY17" fmla="*/ 324530 h 396648"/>
                      <a:gd name="connsiteX18" fmla="*/ 180295 w 502570"/>
                      <a:gd name="connsiteY18" fmla="*/ 324530 h 396648"/>
                      <a:gd name="connsiteX19" fmla="*/ 180295 w 502570"/>
                      <a:gd name="connsiteY19" fmla="*/ 243398 h 396648"/>
                      <a:gd name="connsiteX20" fmla="*/ 432706 w 502570"/>
                      <a:gd name="connsiteY20" fmla="*/ 2254 h 396648"/>
                      <a:gd name="connsiteX21" fmla="*/ 451863 w 502570"/>
                      <a:gd name="connsiteY21" fmla="*/ 10142 h 396648"/>
                      <a:gd name="connsiteX22" fmla="*/ 494683 w 502570"/>
                      <a:gd name="connsiteY22" fmla="*/ 52961 h 396648"/>
                      <a:gd name="connsiteX23" fmla="*/ 502570 w 502570"/>
                      <a:gd name="connsiteY23" fmla="*/ 72118 h 396648"/>
                      <a:gd name="connsiteX24" fmla="*/ 494683 w 502570"/>
                      <a:gd name="connsiteY24" fmla="*/ 91274 h 396648"/>
                      <a:gd name="connsiteX25" fmla="*/ 468766 w 502570"/>
                      <a:gd name="connsiteY25" fmla="*/ 117191 h 396648"/>
                      <a:gd name="connsiteX26" fmla="*/ 387632 w 502570"/>
                      <a:gd name="connsiteY26" fmla="*/ 36059 h 396648"/>
                      <a:gd name="connsiteX27" fmla="*/ 413550 w 502570"/>
                      <a:gd name="connsiteY27" fmla="*/ 10142 h 396648"/>
                      <a:gd name="connsiteX28" fmla="*/ 432706 w 502570"/>
                      <a:gd name="connsiteY28" fmla="*/ 2254 h 396648"/>
                      <a:gd name="connsiteX29" fmla="*/ 81133 w 502570"/>
                      <a:gd name="connsiteY29" fmla="*/ 0 h 396648"/>
                      <a:gd name="connsiteX30" fmla="*/ 315515 w 502570"/>
                      <a:gd name="connsiteY30" fmla="*/ 0 h 396648"/>
                      <a:gd name="connsiteX31" fmla="*/ 348476 w 502570"/>
                      <a:gd name="connsiteY31" fmla="*/ 7043 h 396648"/>
                      <a:gd name="connsiteX32" fmla="*/ 353547 w 502570"/>
                      <a:gd name="connsiteY32" fmla="*/ 13522 h 396648"/>
                      <a:gd name="connsiteX33" fmla="*/ 351011 w 502570"/>
                      <a:gd name="connsiteY33" fmla="*/ 21692 h 396648"/>
                      <a:gd name="connsiteX34" fmla="*/ 337207 w 502570"/>
                      <a:gd name="connsiteY34" fmla="*/ 35496 h 396648"/>
                      <a:gd name="connsiteX35" fmla="*/ 328193 w 502570"/>
                      <a:gd name="connsiteY35" fmla="*/ 37749 h 396648"/>
                      <a:gd name="connsiteX36" fmla="*/ 315515 w 502570"/>
                      <a:gd name="connsiteY36" fmla="*/ 36059 h 396648"/>
                      <a:gd name="connsiteX37" fmla="*/ 81133 w 502570"/>
                      <a:gd name="connsiteY37" fmla="*/ 36059 h 396648"/>
                      <a:gd name="connsiteX38" fmla="*/ 49299 w 502570"/>
                      <a:gd name="connsiteY38" fmla="*/ 49299 h 396648"/>
                      <a:gd name="connsiteX39" fmla="*/ 36059 w 502570"/>
                      <a:gd name="connsiteY39" fmla="*/ 81133 h 396648"/>
                      <a:gd name="connsiteX40" fmla="*/ 36059 w 502570"/>
                      <a:gd name="connsiteY40" fmla="*/ 315515 h 396648"/>
                      <a:gd name="connsiteX41" fmla="*/ 49299 w 502570"/>
                      <a:gd name="connsiteY41" fmla="*/ 347349 h 396648"/>
                      <a:gd name="connsiteX42" fmla="*/ 81133 w 502570"/>
                      <a:gd name="connsiteY42" fmla="*/ 360589 h 396648"/>
                      <a:gd name="connsiteX43" fmla="*/ 315515 w 502570"/>
                      <a:gd name="connsiteY43" fmla="*/ 360589 h 396648"/>
                      <a:gd name="connsiteX44" fmla="*/ 347349 w 502570"/>
                      <a:gd name="connsiteY44" fmla="*/ 347349 h 396648"/>
                      <a:gd name="connsiteX45" fmla="*/ 360589 w 502570"/>
                      <a:gd name="connsiteY45" fmla="*/ 315515 h 396648"/>
                      <a:gd name="connsiteX46" fmla="*/ 360589 w 502570"/>
                      <a:gd name="connsiteY46" fmla="*/ 280020 h 396648"/>
                      <a:gd name="connsiteX47" fmla="*/ 363125 w 502570"/>
                      <a:gd name="connsiteY47" fmla="*/ 273822 h 396648"/>
                      <a:gd name="connsiteX48" fmla="*/ 381154 w 502570"/>
                      <a:gd name="connsiteY48" fmla="*/ 255793 h 396648"/>
                      <a:gd name="connsiteX49" fmla="*/ 391014 w 502570"/>
                      <a:gd name="connsiteY49" fmla="*/ 253821 h 396648"/>
                      <a:gd name="connsiteX50" fmla="*/ 396649 w 502570"/>
                      <a:gd name="connsiteY50" fmla="*/ 261991 h 396648"/>
                      <a:gd name="connsiteX51" fmla="*/ 396649 w 502570"/>
                      <a:gd name="connsiteY51" fmla="*/ 315515 h 396648"/>
                      <a:gd name="connsiteX52" fmla="*/ 372843 w 502570"/>
                      <a:gd name="connsiteY52" fmla="*/ 372844 h 396648"/>
                      <a:gd name="connsiteX53" fmla="*/ 315515 w 502570"/>
                      <a:gd name="connsiteY53" fmla="*/ 396648 h 396648"/>
                      <a:gd name="connsiteX54" fmla="*/ 81133 w 502570"/>
                      <a:gd name="connsiteY54" fmla="*/ 396648 h 396648"/>
                      <a:gd name="connsiteX55" fmla="*/ 23804 w 502570"/>
                      <a:gd name="connsiteY55" fmla="*/ 372844 h 396648"/>
                      <a:gd name="connsiteX56" fmla="*/ 0 w 502570"/>
                      <a:gd name="connsiteY56" fmla="*/ 315515 h 396648"/>
                      <a:gd name="connsiteX57" fmla="*/ 0 w 502570"/>
                      <a:gd name="connsiteY57" fmla="*/ 81133 h 396648"/>
                      <a:gd name="connsiteX58" fmla="*/ 23804 w 502570"/>
                      <a:gd name="connsiteY58" fmla="*/ 23805 h 396648"/>
                      <a:gd name="connsiteX59" fmla="*/ 81133 w 502570"/>
                      <a:gd name="connsiteY5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2570" h="396648">
                        <a:moveTo>
                          <a:pt x="240018" y="221988"/>
                        </a:moveTo>
                        <a:lnTo>
                          <a:pt x="207339" y="254666"/>
                        </a:lnTo>
                        <a:lnTo>
                          <a:pt x="207339" y="270442"/>
                        </a:lnTo>
                        <a:lnTo>
                          <a:pt x="234383" y="270442"/>
                        </a:lnTo>
                        <a:lnTo>
                          <a:pt x="234383" y="297486"/>
                        </a:lnTo>
                        <a:lnTo>
                          <a:pt x="250159" y="297486"/>
                        </a:lnTo>
                        <a:lnTo>
                          <a:pt x="282837" y="264808"/>
                        </a:lnTo>
                        <a:close/>
                        <a:moveTo>
                          <a:pt x="369533" y="92471"/>
                        </a:moveTo>
                        <a:cubicBezTo>
                          <a:pt x="367984" y="92518"/>
                          <a:pt x="366411" y="93340"/>
                          <a:pt x="364815" y="94936"/>
                        </a:cubicBezTo>
                        <a:lnTo>
                          <a:pt x="266216" y="193535"/>
                        </a:lnTo>
                        <a:cubicBezTo>
                          <a:pt x="263023" y="196728"/>
                          <a:pt x="262929" y="199826"/>
                          <a:pt x="265935" y="202831"/>
                        </a:cubicBezTo>
                        <a:cubicBezTo>
                          <a:pt x="268939" y="205836"/>
                          <a:pt x="272038" y="205742"/>
                          <a:pt x="275231" y="202550"/>
                        </a:cubicBezTo>
                        <a:lnTo>
                          <a:pt x="373829" y="103951"/>
                        </a:lnTo>
                        <a:cubicBezTo>
                          <a:pt x="377022" y="100758"/>
                          <a:pt x="377115" y="97659"/>
                          <a:pt x="374112" y="94655"/>
                        </a:cubicBezTo>
                        <a:cubicBezTo>
                          <a:pt x="372610" y="93152"/>
                          <a:pt x="371083" y="92424"/>
                          <a:pt x="369533" y="92471"/>
                        </a:cubicBezTo>
                        <a:close/>
                        <a:moveTo>
                          <a:pt x="369604" y="54088"/>
                        </a:moveTo>
                        <a:lnTo>
                          <a:pt x="450736" y="135221"/>
                        </a:lnTo>
                        <a:lnTo>
                          <a:pt x="261427" y="324530"/>
                        </a:lnTo>
                        <a:lnTo>
                          <a:pt x="180295" y="324530"/>
                        </a:lnTo>
                        <a:lnTo>
                          <a:pt x="180295" y="243398"/>
                        </a:lnTo>
                        <a:close/>
                        <a:moveTo>
                          <a:pt x="432706" y="2254"/>
                        </a:moveTo>
                        <a:cubicBezTo>
                          <a:pt x="440217" y="2254"/>
                          <a:pt x="446604" y="4883"/>
                          <a:pt x="451863" y="10142"/>
                        </a:cubicBezTo>
                        <a:lnTo>
                          <a:pt x="494683" y="52961"/>
                        </a:lnTo>
                        <a:cubicBezTo>
                          <a:pt x="499940" y="58220"/>
                          <a:pt x="502570" y="64606"/>
                          <a:pt x="502570" y="72118"/>
                        </a:cubicBezTo>
                        <a:cubicBezTo>
                          <a:pt x="502570" y="79630"/>
                          <a:pt x="499940" y="86016"/>
                          <a:pt x="494683" y="91274"/>
                        </a:cubicBezTo>
                        <a:lnTo>
                          <a:pt x="468766" y="117191"/>
                        </a:lnTo>
                        <a:lnTo>
                          <a:pt x="387632" y="36059"/>
                        </a:lnTo>
                        <a:lnTo>
                          <a:pt x="413550" y="10142"/>
                        </a:lnTo>
                        <a:cubicBezTo>
                          <a:pt x="418808" y="4883"/>
                          <a:pt x="425194" y="2254"/>
                          <a:pt x="432706" y="2254"/>
                        </a:cubicBezTo>
                        <a:close/>
                        <a:moveTo>
                          <a:pt x="81133" y="0"/>
                        </a:moveTo>
                        <a:lnTo>
                          <a:pt x="315515" y="0"/>
                        </a:lnTo>
                        <a:cubicBezTo>
                          <a:pt x="327347" y="0"/>
                          <a:pt x="338334" y="2348"/>
                          <a:pt x="348476" y="7043"/>
                        </a:cubicBezTo>
                        <a:cubicBezTo>
                          <a:pt x="351293" y="8357"/>
                          <a:pt x="352983" y="10517"/>
                          <a:pt x="353547" y="13522"/>
                        </a:cubicBezTo>
                        <a:cubicBezTo>
                          <a:pt x="354110" y="16715"/>
                          <a:pt x="353265" y="19438"/>
                          <a:pt x="351011" y="21692"/>
                        </a:cubicBezTo>
                        <a:lnTo>
                          <a:pt x="337207" y="35496"/>
                        </a:lnTo>
                        <a:cubicBezTo>
                          <a:pt x="334577" y="38125"/>
                          <a:pt x="331574" y="38876"/>
                          <a:pt x="328193" y="37749"/>
                        </a:cubicBezTo>
                        <a:cubicBezTo>
                          <a:pt x="323872" y="36622"/>
                          <a:pt x="319647" y="36059"/>
                          <a:pt x="315515" y="36059"/>
                        </a:cubicBezTo>
                        <a:lnTo>
                          <a:pt x="81133" y="36059"/>
                        </a:lnTo>
                        <a:cubicBezTo>
                          <a:pt x="68737" y="36059"/>
                          <a:pt x="58126" y="40472"/>
                          <a:pt x="49299" y="49299"/>
                        </a:cubicBezTo>
                        <a:cubicBezTo>
                          <a:pt x="40472" y="58126"/>
                          <a:pt x="36059" y="68737"/>
                          <a:pt x="36059" y="81133"/>
                        </a:cubicBezTo>
                        <a:lnTo>
                          <a:pt x="36059" y="315515"/>
                        </a:lnTo>
                        <a:cubicBezTo>
                          <a:pt x="36059" y="327911"/>
                          <a:pt x="40472" y="338522"/>
                          <a:pt x="49299" y="347349"/>
                        </a:cubicBezTo>
                        <a:cubicBezTo>
                          <a:pt x="58126" y="356176"/>
                          <a:pt x="68737" y="360589"/>
                          <a:pt x="81133" y="360589"/>
                        </a:cubicBezTo>
                        <a:lnTo>
                          <a:pt x="315515" y="360589"/>
                        </a:lnTo>
                        <a:cubicBezTo>
                          <a:pt x="327911" y="360589"/>
                          <a:pt x="338521" y="356176"/>
                          <a:pt x="347349" y="347349"/>
                        </a:cubicBezTo>
                        <a:cubicBezTo>
                          <a:pt x="356176" y="338522"/>
                          <a:pt x="360589" y="327911"/>
                          <a:pt x="360589" y="315515"/>
                        </a:cubicBezTo>
                        <a:lnTo>
                          <a:pt x="360589" y="280020"/>
                        </a:lnTo>
                        <a:cubicBezTo>
                          <a:pt x="360589" y="277579"/>
                          <a:pt x="361435" y="275513"/>
                          <a:pt x="363125" y="273822"/>
                        </a:cubicBezTo>
                        <a:lnTo>
                          <a:pt x="381154" y="255793"/>
                        </a:lnTo>
                        <a:cubicBezTo>
                          <a:pt x="383972" y="252976"/>
                          <a:pt x="387258" y="252318"/>
                          <a:pt x="391014" y="253821"/>
                        </a:cubicBezTo>
                        <a:cubicBezTo>
                          <a:pt x="394770" y="255323"/>
                          <a:pt x="396649" y="258047"/>
                          <a:pt x="396649" y="261991"/>
                        </a:cubicBezTo>
                        <a:lnTo>
                          <a:pt x="396649" y="315515"/>
                        </a:lnTo>
                        <a:cubicBezTo>
                          <a:pt x="396649" y="337865"/>
                          <a:pt x="388713" y="356974"/>
                          <a:pt x="372843" y="372844"/>
                        </a:cubicBezTo>
                        <a:cubicBezTo>
                          <a:pt x="356973" y="388713"/>
                          <a:pt x="337864" y="396648"/>
                          <a:pt x="315515" y="396648"/>
                        </a:cubicBezTo>
                        <a:lnTo>
                          <a:pt x="81133" y="396648"/>
                        </a:lnTo>
                        <a:cubicBezTo>
                          <a:pt x="58783" y="396648"/>
                          <a:pt x="39674" y="388713"/>
                          <a:pt x="23804" y="372844"/>
                        </a:cubicBezTo>
                        <a:cubicBezTo>
                          <a:pt x="7934" y="356974"/>
                          <a:pt x="0" y="337865"/>
                          <a:pt x="0" y="315515"/>
                        </a:cubicBezTo>
                        <a:lnTo>
                          <a:pt x="0" y="81133"/>
                        </a:lnTo>
                        <a:cubicBezTo>
                          <a:pt x="0" y="58784"/>
                          <a:pt x="7934" y="39674"/>
                          <a:pt x="23804" y="23805"/>
                        </a:cubicBezTo>
                        <a:cubicBezTo>
                          <a:pt x="39674" y="7935"/>
                          <a:pt x="58783" y="0"/>
                          <a:pt x="81133"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141" name="Freeform 264">
                    <a:extLst>
                      <a:ext uri="{FF2B5EF4-FFF2-40B4-BE49-F238E27FC236}">
                        <a16:creationId xmlns:a16="http://schemas.microsoft.com/office/drawing/2014/main" id="{06E343D6-2E9F-6848-06D3-17B322E2600B}"/>
                      </a:ext>
                    </a:extLst>
                  </p:cNvPr>
                  <p:cNvSpPr/>
                  <p:nvPr/>
                </p:nvSpPr>
                <p:spPr>
                  <a:xfrm>
                    <a:off x="4840663" y="3086351"/>
                    <a:ext cx="576943" cy="432707"/>
                  </a:xfrm>
                  <a:custGeom>
                    <a:avLst/>
                    <a:gdLst>
                      <a:gd name="connsiteX0" fmla="*/ 97472 w 576943"/>
                      <a:gd name="connsiteY0" fmla="*/ 198324 h 432707"/>
                      <a:gd name="connsiteX1" fmla="*/ 108459 w 576943"/>
                      <a:gd name="connsiteY1" fmla="*/ 203113 h 432707"/>
                      <a:gd name="connsiteX2" fmla="*/ 151983 w 576943"/>
                      <a:gd name="connsiteY2" fmla="*/ 228890 h 432707"/>
                      <a:gd name="connsiteX3" fmla="*/ 198325 w 576943"/>
                      <a:gd name="connsiteY3" fmla="*/ 237482 h 432707"/>
                      <a:gd name="connsiteX4" fmla="*/ 244666 w 576943"/>
                      <a:gd name="connsiteY4" fmla="*/ 228890 h 432707"/>
                      <a:gd name="connsiteX5" fmla="*/ 288190 w 576943"/>
                      <a:gd name="connsiteY5" fmla="*/ 203113 h 432707"/>
                      <a:gd name="connsiteX6" fmla="*/ 299177 w 576943"/>
                      <a:gd name="connsiteY6" fmla="*/ 198324 h 432707"/>
                      <a:gd name="connsiteX7" fmla="*/ 360308 w 576943"/>
                      <a:gd name="connsiteY7" fmla="*/ 225368 h 432707"/>
                      <a:gd name="connsiteX8" fmla="*/ 297487 w 576943"/>
                      <a:gd name="connsiteY8" fmla="*/ 225368 h 432707"/>
                      <a:gd name="connsiteX9" fmla="*/ 272132 w 576943"/>
                      <a:gd name="connsiteY9" fmla="*/ 236073 h 432707"/>
                      <a:gd name="connsiteX10" fmla="*/ 261428 w 576943"/>
                      <a:gd name="connsiteY10" fmla="*/ 261427 h 432707"/>
                      <a:gd name="connsiteX11" fmla="*/ 261428 w 576943"/>
                      <a:gd name="connsiteY11" fmla="*/ 315515 h 432707"/>
                      <a:gd name="connsiteX12" fmla="*/ 272132 w 576943"/>
                      <a:gd name="connsiteY12" fmla="*/ 340869 h 432707"/>
                      <a:gd name="connsiteX13" fmla="*/ 297487 w 576943"/>
                      <a:gd name="connsiteY13" fmla="*/ 351574 h 432707"/>
                      <a:gd name="connsiteX14" fmla="*/ 369604 w 576943"/>
                      <a:gd name="connsiteY14" fmla="*/ 351574 h 432707"/>
                      <a:gd name="connsiteX15" fmla="*/ 369604 w 576943"/>
                      <a:gd name="connsiteY15" fmla="*/ 418622 h 432707"/>
                      <a:gd name="connsiteX16" fmla="*/ 321432 w 576943"/>
                      <a:gd name="connsiteY16" fmla="*/ 432707 h 432707"/>
                      <a:gd name="connsiteX17" fmla="*/ 75217 w 576943"/>
                      <a:gd name="connsiteY17" fmla="*/ 432707 h 432707"/>
                      <a:gd name="connsiteX18" fmla="*/ 20565 w 576943"/>
                      <a:gd name="connsiteY18" fmla="*/ 413269 h 432707"/>
                      <a:gd name="connsiteX19" fmla="*/ 0 w 576943"/>
                      <a:gd name="connsiteY19" fmla="*/ 359744 h 432707"/>
                      <a:gd name="connsiteX20" fmla="*/ 986 w 576943"/>
                      <a:gd name="connsiteY20" fmla="*/ 330587 h 432707"/>
                      <a:gd name="connsiteX21" fmla="*/ 4930 w 576943"/>
                      <a:gd name="connsiteY21" fmla="*/ 299881 h 432707"/>
                      <a:gd name="connsiteX22" fmla="*/ 12395 w 576943"/>
                      <a:gd name="connsiteY22" fmla="*/ 269315 h 432707"/>
                      <a:gd name="connsiteX23" fmla="*/ 24509 w 576943"/>
                      <a:gd name="connsiteY23" fmla="*/ 241848 h 432707"/>
                      <a:gd name="connsiteX24" fmla="*/ 41975 w 576943"/>
                      <a:gd name="connsiteY24" fmla="*/ 219030 h 432707"/>
                      <a:gd name="connsiteX25" fmla="*/ 66062 w 576943"/>
                      <a:gd name="connsiteY25" fmla="*/ 203958 h 432707"/>
                      <a:gd name="connsiteX26" fmla="*/ 97472 w 576943"/>
                      <a:gd name="connsiteY26" fmla="*/ 198324 h 432707"/>
                      <a:gd name="connsiteX27" fmla="*/ 405663 w 576943"/>
                      <a:gd name="connsiteY27" fmla="*/ 144236 h 432707"/>
                      <a:gd name="connsiteX28" fmla="*/ 459752 w 576943"/>
                      <a:gd name="connsiteY28" fmla="*/ 144236 h 432707"/>
                      <a:gd name="connsiteX29" fmla="*/ 466090 w 576943"/>
                      <a:gd name="connsiteY29" fmla="*/ 146912 h 432707"/>
                      <a:gd name="connsiteX30" fmla="*/ 468766 w 576943"/>
                      <a:gd name="connsiteY30" fmla="*/ 153250 h 432707"/>
                      <a:gd name="connsiteX31" fmla="*/ 468766 w 576943"/>
                      <a:gd name="connsiteY31" fmla="*/ 252412 h 432707"/>
                      <a:gd name="connsiteX32" fmla="*/ 567928 w 576943"/>
                      <a:gd name="connsiteY32" fmla="*/ 252412 h 432707"/>
                      <a:gd name="connsiteX33" fmla="*/ 574267 w 576943"/>
                      <a:gd name="connsiteY33" fmla="*/ 255089 h 432707"/>
                      <a:gd name="connsiteX34" fmla="*/ 576943 w 576943"/>
                      <a:gd name="connsiteY34" fmla="*/ 261427 h 432707"/>
                      <a:gd name="connsiteX35" fmla="*/ 576943 w 576943"/>
                      <a:gd name="connsiteY35" fmla="*/ 315515 h 432707"/>
                      <a:gd name="connsiteX36" fmla="*/ 574267 w 576943"/>
                      <a:gd name="connsiteY36" fmla="*/ 321854 h 432707"/>
                      <a:gd name="connsiteX37" fmla="*/ 567928 w 576943"/>
                      <a:gd name="connsiteY37" fmla="*/ 324530 h 432707"/>
                      <a:gd name="connsiteX38" fmla="*/ 468766 w 576943"/>
                      <a:gd name="connsiteY38" fmla="*/ 324530 h 432707"/>
                      <a:gd name="connsiteX39" fmla="*/ 468766 w 576943"/>
                      <a:gd name="connsiteY39" fmla="*/ 423692 h 432707"/>
                      <a:gd name="connsiteX40" fmla="*/ 466090 w 576943"/>
                      <a:gd name="connsiteY40" fmla="*/ 430031 h 432707"/>
                      <a:gd name="connsiteX41" fmla="*/ 459752 w 576943"/>
                      <a:gd name="connsiteY41" fmla="*/ 432707 h 432707"/>
                      <a:gd name="connsiteX42" fmla="*/ 405663 w 576943"/>
                      <a:gd name="connsiteY42" fmla="*/ 432707 h 432707"/>
                      <a:gd name="connsiteX43" fmla="*/ 399325 w 576943"/>
                      <a:gd name="connsiteY43" fmla="*/ 430031 h 432707"/>
                      <a:gd name="connsiteX44" fmla="*/ 396649 w 576943"/>
                      <a:gd name="connsiteY44" fmla="*/ 423692 h 432707"/>
                      <a:gd name="connsiteX45" fmla="*/ 396649 w 576943"/>
                      <a:gd name="connsiteY45" fmla="*/ 324530 h 432707"/>
                      <a:gd name="connsiteX46" fmla="*/ 297487 w 576943"/>
                      <a:gd name="connsiteY46" fmla="*/ 324530 h 432707"/>
                      <a:gd name="connsiteX47" fmla="*/ 291148 w 576943"/>
                      <a:gd name="connsiteY47" fmla="*/ 321854 h 432707"/>
                      <a:gd name="connsiteX48" fmla="*/ 288472 w 576943"/>
                      <a:gd name="connsiteY48" fmla="*/ 315515 h 432707"/>
                      <a:gd name="connsiteX49" fmla="*/ 288472 w 576943"/>
                      <a:gd name="connsiteY49" fmla="*/ 261427 h 432707"/>
                      <a:gd name="connsiteX50" fmla="*/ 291148 w 576943"/>
                      <a:gd name="connsiteY50" fmla="*/ 255089 h 432707"/>
                      <a:gd name="connsiteX51" fmla="*/ 297487 w 576943"/>
                      <a:gd name="connsiteY51" fmla="*/ 252412 h 432707"/>
                      <a:gd name="connsiteX52" fmla="*/ 396649 w 576943"/>
                      <a:gd name="connsiteY52" fmla="*/ 252412 h 432707"/>
                      <a:gd name="connsiteX53" fmla="*/ 396649 w 576943"/>
                      <a:gd name="connsiteY53" fmla="*/ 153250 h 432707"/>
                      <a:gd name="connsiteX54" fmla="*/ 399325 w 576943"/>
                      <a:gd name="connsiteY54" fmla="*/ 146912 h 432707"/>
                      <a:gd name="connsiteX55" fmla="*/ 405663 w 576943"/>
                      <a:gd name="connsiteY55" fmla="*/ 144236 h 432707"/>
                      <a:gd name="connsiteX56" fmla="*/ 198325 w 576943"/>
                      <a:gd name="connsiteY56" fmla="*/ 0 h 432707"/>
                      <a:gd name="connsiteX57" fmla="*/ 274809 w 576943"/>
                      <a:gd name="connsiteY57" fmla="*/ 31692 h 432707"/>
                      <a:gd name="connsiteX58" fmla="*/ 306501 w 576943"/>
                      <a:gd name="connsiteY58" fmla="*/ 108177 h 432707"/>
                      <a:gd name="connsiteX59" fmla="*/ 274809 w 576943"/>
                      <a:gd name="connsiteY59" fmla="*/ 184661 h 432707"/>
                      <a:gd name="connsiteX60" fmla="*/ 198325 w 576943"/>
                      <a:gd name="connsiteY60" fmla="*/ 216353 h 432707"/>
                      <a:gd name="connsiteX61" fmla="*/ 121840 w 576943"/>
                      <a:gd name="connsiteY61" fmla="*/ 184661 h 432707"/>
                      <a:gd name="connsiteX62" fmla="*/ 90148 w 576943"/>
                      <a:gd name="connsiteY62" fmla="*/ 108177 h 432707"/>
                      <a:gd name="connsiteX63" fmla="*/ 121840 w 576943"/>
                      <a:gd name="connsiteY63" fmla="*/ 31692 h 432707"/>
                      <a:gd name="connsiteX64" fmla="*/ 198325 w 576943"/>
                      <a:gd name="connsiteY64"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6943" h="432707">
                        <a:moveTo>
                          <a:pt x="97472" y="198324"/>
                        </a:moveTo>
                        <a:cubicBezTo>
                          <a:pt x="101041" y="198324"/>
                          <a:pt x="104703" y="199920"/>
                          <a:pt x="108459" y="203113"/>
                        </a:cubicBezTo>
                        <a:cubicBezTo>
                          <a:pt x="123296" y="214569"/>
                          <a:pt x="137804" y="223162"/>
                          <a:pt x="151983" y="228890"/>
                        </a:cubicBezTo>
                        <a:cubicBezTo>
                          <a:pt x="166162" y="234618"/>
                          <a:pt x="181609" y="237482"/>
                          <a:pt x="198325" y="237482"/>
                        </a:cubicBezTo>
                        <a:cubicBezTo>
                          <a:pt x="215039" y="237482"/>
                          <a:pt x="230487" y="234618"/>
                          <a:pt x="244666" y="228890"/>
                        </a:cubicBezTo>
                        <a:cubicBezTo>
                          <a:pt x="258845" y="223162"/>
                          <a:pt x="273353" y="214569"/>
                          <a:pt x="288190" y="203113"/>
                        </a:cubicBezTo>
                        <a:cubicBezTo>
                          <a:pt x="291946" y="199920"/>
                          <a:pt x="295609" y="198324"/>
                          <a:pt x="299177" y="198324"/>
                        </a:cubicBezTo>
                        <a:cubicBezTo>
                          <a:pt x="323967" y="198324"/>
                          <a:pt x="344344" y="207339"/>
                          <a:pt x="360308" y="225368"/>
                        </a:cubicBezTo>
                        <a:lnTo>
                          <a:pt x="297487" y="225368"/>
                        </a:lnTo>
                        <a:cubicBezTo>
                          <a:pt x="287721" y="225368"/>
                          <a:pt x="279269" y="228937"/>
                          <a:pt x="272132" y="236073"/>
                        </a:cubicBezTo>
                        <a:cubicBezTo>
                          <a:pt x="264996" y="243210"/>
                          <a:pt x="261428" y="251661"/>
                          <a:pt x="261428" y="261427"/>
                        </a:cubicBezTo>
                        <a:lnTo>
                          <a:pt x="261428" y="315515"/>
                        </a:lnTo>
                        <a:cubicBezTo>
                          <a:pt x="261428" y="325281"/>
                          <a:pt x="264996" y="333733"/>
                          <a:pt x="272132" y="340869"/>
                        </a:cubicBezTo>
                        <a:cubicBezTo>
                          <a:pt x="279269" y="348006"/>
                          <a:pt x="287721" y="351574"/>
                          <a:pt x="297487" y="351574"/>
                        </a:cubicBezTo>
                        <a:lnTo>
                          <a:pt x="369604" y="351574"/>
                        </a:lnTo>
                        <a:lnTo>
                          <a:pt x="369604" y="418622"/>
                        </a:lnTo>
                        <a:cubicBezTo>
                          <a:pt x="356834" y="428012"/>
                          <a:pt x="340776" y="432707"/>
                          <a:pt x="321432" y="432707"/>
                        </a:cubicBezTo>
                        <a:lnTo>
                          <a:pt x="75217" y="432707"/>
                        </a:lnTo>
                        <a:cubicBezTo>
                          <a:pt x="52492" y="432707"/>
                          <a:pt x="34275" y="426228"/>
                          <a:pt x="20565" y="413269"/>
                        </a:cubicBezTo>
                        <a:cubicBezTo>
                          <a:pt x="6855" y="400310"/>
                          <a:pt x="0" y="382469"/>
                          <a:pt x="0" y="359744"/>
                        </a:cubicBezTo>
                        <a:cubicBezTo>
                          <a:pt x="0" y="349790"/>
                          <a:pt x="329" y="340071"/>
                          <a:pt x="986" y="330587"/>
                        </a:cubicBezTo>
                        <a:cubicBezTo>
                          <a:pt x="1643" y="321103"/>
                          <a:pt x="2958" y="310867"/>
                          <a:pt x="4930" y="299881"/>
                        </a:cubicBezTo>
                        <a:cubicBezTo>
                          <a:pt x="6902" y="288894"/>
                          <a:pt x="9390" y="278705"/>
                          <a:pt x="12395" y="269315"/>
                        </a:cubicBezTo>
                        <a:cubicBezTo>
                          <a:pt x="15401" y="259925"/>
                          <a:pt x="19439" y="250769"/>
                          <a:pt x="24509" y="241848"/>
                        </a:cubicBezTo>
                        <a:cubicBezTo>
                          <a:pt x="29580" y="232927"/>
                          <a:pt x="35402" y="225321"/>
                          <a:pt x="41975" y="219030"/>
                        </a:cubicBezTo>
                        <a:cubicBezTo>
                          <a:pt x="48548" y="212738"/>
                          <a:pt x="56577" y="207714"/>
                          <a:pt x="66062" y="203958"/>
                        </a:cubicBezTo>
                        <a:cubicBezTo>
                          <a:pt x="75546" y="200202"/>
                          <a:pt x="86016" y="198324"/>
                          <a:pt x="97472" y="198324"/>
                        </a:cubicBezTo>
                        <a:close/>
                        <a:moveTo>
                          <a:pt x="405663" y="144236"/>
                        </a:moveTo>
                        <a:lnTo>
                          <a:pt x="459752" y="144236"/>
                        </a:lnTo>
                        <a:cubicBezTo>
                          <a:pt x="462193" y="144236"/>
                          <a:pt x="464306" y="145128"/>
                          <a:pt x="466090" y="146912"/>
                        </a:cubicBezTo>
                        <a:cubicBezTo>
                          <a:pt x="467874" y="148696"/>
                          <a:pt x="468766" y="150809"/>
                          <a:pt x="468766" y="153250"/>
                        </a:cubicBezTo>
                        <a:lnTo>
                          <a:pt x="468766" y="252412"/>
                        </a:lnTo>
                        <a:lnTo>
                          <a:pt x="567928" y="252412"/>
                        </a:lnTo>
                        <a:cubicBezTo>
                          <a:pt x="570370" y="252412"/>
                          <a:pt x="572483" y="253304"/>
                          <a:pt x="574267" y="255089"/>
                        </a:cubicBezTo>
                        <a:cubicBezTo>
                          <a:pt x="576051" y="256873"/>
                          <a:pt x="576943" y="258986"/>
                          <a:pt x="576943" y="261427"/>
                        </a:cubicBezTo>
                        <a:lnTo>
                          <a:pt x="576943" y="315515"/>
                        </a:lnTo>
                        <a:cubicBezTo>
                          <a:pt x="576943" y="317957"/>
                          <a:pt x="576051" y="320070"/>
                          <a:pt x="574267" y="321854"/>
                        </a:cubicBezTo>
                        <a:cubicBezTo>
                          <a:pt x="572483" y="323638"/>
                          <a:pt x="570370" y="324530"/>
                          <a:pt x="567928" y="324530"/>
                        </a:cubicBezTo>
                        <a:lnTo>
                          <a:pt x="468766" y="324530"/>
                        </a:lnTo>
                        <a:lnTo>
                          <a:pt x="468766" y="423692"/>
                        </a:lnTo>
                        <a:cubicBezTo>
                          <a:pt x="468766" y="426134"/>
                          <a:pt x="467874" y="428247"/>
                          <a:pt x="466090" y="430031"/>
                        </a:cubicBezTo>
                        <a:cubicBezTo>
                          <a:pt x="464306" y="431815"/>
                          <a:pt x="462193" y="432707"/>
                          <a:pt x="459752" y="432707"/>
                        </a:cubicBezTo>
                        <a:lnTo>
                          <a:pt x="405663" y="432707"/>
                        </a:lnTo>
                        <a:cubicBezTo>
                          <a:pt x="403222" y="432707"/>
                          <a:pt x="401109" y="431815"/>
                          <a:pt x="399325" y="430031"/>
                        </a:cubicBezTo>
                        <a:cubicBezTo>
                          <a:pt x="397541" y="428247"/>
                          <a:pt x="396649" y="426134"/>
                          <a:pt x="396649" y="423692"/>
                        </a:cubicBezTo>
                        <a:lnTo>
                          <a:pt x="396649" y="324530"/>
                        </a:lnTo>
                        <a:lnTo>
                          <a:pt x="297487" y="324530"/>
                        </a:lnTo>
                        <a:cubicBezTo>
                          <a:pt x="295045" y="324530"/>
                          <a:pt x="292932" y="323638"/>
                          <a:pt x="291148" y="321854"/>
                        </a:cubicBezTo>
                        <a:cubicBezTo>
                          <a:pt x="289364" y="320070"/>
                          <a:pt x="288472" y="317957"/>
                          <a:pt x="288472" y="315515"/>
                        </a:cubicBezTo>
                        <a:lnTo>
                          <a:pt x="288472" y="261427"/>
                        </a:lnTo>
                        <a:cubicBezTo>
                          <a:pt x="288472" y="258986"/>
                          <a:pt x="289364" y="256873"/>
                          <a:pt x="291148" y="255089"/>
                        </a:cubicBezTo>
                        <a:cubicBezTo>
                          <a:pt x="292932" y="253304"/>
                          <a:pt x="295045" y="252412"/>
                          <a:pt x="297487" y="252412"/>
                        </a:cubicBezTo>
                        <a:lnTo>
                          <a:pt x="396649" y="252412"/>
                        </a:lnTo>
                        <a:lnTo>
                          <a:pt x="396649" y="153250"/>
                        </a:lnTo>
                        <a:cubicBezTo>
                          <a:pt x="396649" y="150809"/>
                          <a:pt x="397541" y="148696"/>
                          <a:pt x="399325" y="146912"/>
                        </a:cubicBezTo>
                        <a:cubicBezTo>
                          <a:pt x="401109" y="145128"/>
                          <a:pt x="403222" y="144236"/>
                          <a:pt x="405663" y="144236"/>
                        </a:cubicBezTo>
                        <a:close/>
                        <a:moveTo>
                          <a:pt x="198325" y="0"/>
                        </a:moveTo>
                        <a:cubicBezTo>
                          <a:pt x="228186" y="0"/>
                          <a:pt x="253681" y="10564"/>
                          <a:pt x="274809" y="31692"/>
                        </a:cubicBezTo>
                        <a:cubicBezTo>
                          <a:pt x="295937" y="52821"/>
                          <a:pt x="306501" y="78315"/>
                          <a:pt x="306501" y="108177"/>
                        </a:cubicBezTo>
                        <a:cubicBezTo>
                          <a:pt x="306501" y="138038"/>
                          <a:pt x="295937" y="163533"/>
                          <a:pt x="274809" y="184661"/>
                        </a:cubicBezTo>
                        <a:cubicBezTo>
                          <a:pt x="253681" y="205789"/>
                          <a:pt x="228186" y="216353"/>
                          <a:pt x="198325" y="216353"/>
                        </a:cubicBezTo>
                        <a:cubicBezTo>
                          <a:pt x="168463" y="216353"/>
                          <a:pt x="142968" y="205789"/>
                          <a:pt x="121840" y="184661"/>
                        </a:cubicBezTo>
                        <a:cubicBezTo>
                          <a:pt x="100712" y="163533"/>
                          <a:pt x="90148" y="138038"/>
                          <a:pt x="90148" y="108177"/>
                        </a:cubicBezTo>
                        <a:cubicBezTo>
                          <a:pt x="90148" y="78315"/>
                          <a:pt x="100712" y="52821"/>
                          <a:pt x="121840" y="31692"/>
                        </a:cubicBezTo>
                        <a:cubicBezTo>
                          <a:pt x="142968" y="10564"/>
                          <a:pt x="168463" y="0"/>
                          <a:pt x="19832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142" name="Freeform 425">
                    <a:extLst>
                      <a:ext uri="{FF2B5EF4-FFF2-40B4-BE49-F238E27FC236}">
                        <a16:creationId xmlns:a16="http://schemas.microsoft.com/office/drawing/2014/main" id="{4CF2456C-89D7-9054-4674-48D8A974C6BE}"/>
                      </a:ext>
                    </a:extLst>
                  </p:cNvPr>
                  <p:cNvSpPr/>
                  <p:nvPr/>
                </p:nvSpPr>
                <p:spPr>
                  <a:xfrm>
                    <a:off x="5880119" y="1739434"/>
                    <a:ext cx="540194" cy="504595"/>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grpSp>
            <p:sp>
              <p:nvSpPr>
                <p:cNvPr id="101" name="TextBox 100">
                  <a:extLst>
                    <a:ext uri="{FF2B5EF4-FFF2-40B4-BE49-F238E27FC236}">
                      <a16:creationId xmlns:a16="http://schemas.microsoft.com/office/drawing/2014/main" id="{6B462CC6-7127-7411-363C-A9897F134CC9}"/>
                    </a:ext>
                  </a:extLst>
                </p:cNvPr>
                <p:cNvSpPr txBox="1"/>
                <p:nvPr/>
              </p:nvSpPr>
              <p:spPr>
                <a:xfrm>
                  <a:off x="1217072" y="959491"/>
                  <a:ext cx="1693421" cy="4261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Quản lý thông tin DN và danh mục, dashboard</a:t>
                  </a:r>
                </a:p>
              </p:txBody>
            </p:sp>
            <p:sp>
              <p:nvSpPr>
                <p:cNvPr id="102" name="TextBox 101">
                  <a:extLst>
                    <a:ext uri="{FF2B5EF4-FFF2-40B4-BE49-F238E27FC236}">
                      <a16:creationId xmlns:a16="http://schemas.microsoft.com/office/drawing/2014/main" id="{8137B01D-1439-FEFC-BF63-992579FA6F03}"/>
                    </a:ext>
                  </a:extLst>
                </p:cNvPr>
                <p:cNvSpPr txBox="1"/>
                <p:nvPr/>
              </p:nvSpPr>
              <p:spPr>
                <a:xfrm>
                  <a:off x="7626404" y="801823"/>
                  <a:ext cx="1215087" cy="601582"/>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Quản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mẫu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hợp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đồng</a:t>
                  </a:r>
                  <a:r>
                    <a:rPr lang="en-US" sz="1400" dirty="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của</a:t>
                  </a:r>
                  <a:r>
                    <a:rPr lang="en-US" sz="1400">
                      <a:latin typeface="Times New Roman" panose="02020603050405020304" pitchFamily="18" charset="0"/>
                      <a:cs typeface="Times New Roman" panose="02020603050405020304" pitchFamily="18" charset="0"/>
                    </a:rPr>
                    <a:t> DN –T8/2025</a:t>
                  </a:r>
                  <a:endParaRPr lang="en-US" sz="1400" dirty="0">
                    <a:latin typeface="Times New Roman" panose="02020603050405020304" pitchFamily="18" charset="0"/>
                    <a:cs typeface="Times New Roman" panose="02020603050405020304" pitchFamily="18" charset="0"/>
                  </a:endParaRPr>
                </a:p>
              </p:txBody>
            </p:sp>
            <p:sp>
              <p:nvSpPr>
                <p:cNvPr id="103" name="TextBox 102">
                  <a:extLst>
                    <a:ext uri="{FF2B5EF4-FFF2-40B4-BE49-F238E27FC236}">
                      <a16:creationId xmlns:a16="http://schemas.microsoft.com/office/drawing/2014/main" id="{CCC51C19-76A3-2D5D-C864-EF59E00EB8A1}"/>
                    </a:ext>
                  </a:extLst>
                </p:cNvPr>
                <p:cNvSpPr txBox="1"/>
                <p:nvPr/>
              </p:nvSpPr>
              <p:spPr>
                <a:xfrm>
                  <a:off x="6655301" y="4066695"/>
                  <a:ext cx="1215087" cy="426120"/>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Quản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loại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hợp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DN</a:t>
                  </a:r>
                </a:p>
              </p:txBody>
            </p:sp>
            <p:sp>
              <p:nvSpPr>
                <p:cNvPr id="104" name="TextBox 103">
                  <a:extLst>
                    <a:ext uri="{FF2B5EF4-FFF2-40B4-BE49-F238E27FC236}">
                      <a16:creationId xmlns:a16="http://schemas.microsoft.com/office/drawing/2014/main" id="{E4468319-E4BB-F531-79BF-FD62DAE4EB1D}"/>
                    </a:ext>
                  </a:extLst>
                </p:cNvPr>
                <p:cNvSpPr txBox="1"/>
                <p:nvPr/>
              </p:nvSpPr>
              <p:spPr>
                <a:xfrm>
                  <a:off x="5573678" y="814581"/>
                  <a:ext cx="1215087" cy="4261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Quản lý tất cả các báo cáo liên quan</a:t>
                  </a:r>
                </a:p>
              </p:txBody>
            </p:sp>
            <p:sp>
              <p:nvSpPr>
                <p:cNvPr id="105" name="TextBox 104">
                  <a:extLst>
                    <a:ext uri="{FF2B5EF4-FFF2-40B4-BE49-F238E27FC236}">
                      <a16:creationId xmlns:a16="http://schemas.microsoft.com/office/drawing/2014/main" id="{7C769DEA-65FD-9E59-0A26-D25EAA4BA192}"/>
                    </a:ext>
                  </a:extLst>
                </p:cNvPr>
                <p:cNvSpPr txBox="1"/>
                <p:nvPr/>
              </p:nvSpPr>
              <p:spPr>
                <a:xfrm>
                  <a:off x="4521590" y="4066695"/>
                  <a:ext cx="1358529" cy="777043"/>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Quản lý người dùng và phân quyền người dùng trong DN</a:t>
                  </a:r>
                </a:p>
              </p:txBody>
            </p:sp>
            <p:sp>
              <p:nvSpPr>
                <p:cNvPr id="106" name="TextBox 105">
                  <a:extLst>
                    <a:ext uri="{FF2B5EF4-FFF2-40B4-BE49-F238E27FC236}">
                      <a16:creationId xmlns:a16="http://schemas.microsoft.com/office/drawing/2014/main" id="{5B5ED80C-E1E3-C3B4-3F9C-ADADAFF6C540}"/>
                    </a:ext>
                  </a:extLst>
                </p:cNvPr>
                <p:cNvSpPr txBox="1"/>
                <p:nvPr/>
              </p:nvSpPr>
              <p:spPr>
                <a:xfrm>
                  <a:off x="3327941" y="838812"/>
                  <a:ext cx="1530380" cy="601582"/>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Quản lý HĐ phê duyệt/ký nháy/ký duyệt của user và admin</a:t>
                  </a:r>
                </a:p>
              </p:txBody>
            </p:sp>
            <p:sp>
              <p:nvSpPr>
                <p:cNvPr id="107" name="TextBox 106">
                  <a:extLst>
                    <a:ext uri="{FF2B5EF4-FFF2-40B4-BE49-F238E27FC236}">
                      <a16:creationId xmlns:a16="http://schemas.microsoft.com/office/drawing/2014/main" id="{76F944B2-4492-1E5A-0789-FA4204876342}"/>
                    </a:ext>
                  </a:extLst>
                </p:cNvPr>
                <p:cNvSpPr txBox="1"/>
                <p:nvPr/>
              </p:nvSpPr>
              <p:spPr>
                <a:xfrm>
                  <a:off x="2386070" y="4066695"/>
                  <a:ext cx="1215087" cy="777043"/>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Quản lý phương thức ký của DN (USB/Sim CA/Cloud CA)</a:t>
                  </a:r>
                </a:p>
              </p:txBody>
            </p:sp>
            <p:sp>
              <p:nvSpPr>
                <p:cNvPr id="108" name="TextBox 107">
                  <a:extLst>
                    <a:ext uri="{FF2B5EF4-FFF2-40B4-BE49-F238E27FC236}">
                      <a16:creationId xmlns:a16="http://schemas.microsoft.com/office/drawing/2014/main" id="{0D43E299-BD6D-77FC-8805-45079A3C4564}"/>
                    </a:ext>
                  </a:extLst>
                </p:cNvPr>
                <p:cNvSpPr txBox="1"/>
                <p:nvPr/>
              </p:nvSpPr>
              <p:spPr>
                <a:xfrm>
                  <a:off x="8487129" y="4081378"/>
                  <a:ext cx="1215087" cy="601582"/>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Quản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luồng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mẫu</a:t>
                  </a:r>
                  <a:r>
                    <a:rPr lang="en-US" sz="1400" dirty="0">
                      <a:latin typeface="Times New Roman" panose="02020603050405020304" pitchFamily="18" charset="0"/>
                      <a:cs typeface="Times New Roman" panose="02020603050405020304" pitchFamily="18" charset="0"/>
                    </a:rPr>
                    <a:t> </a:t>
                  </a:r>
                  <a:r>
                    <a:rPr lang="en-US" sz="1400" err="1">
                      <a:latin typeface="Times New Roman" panose="02020603050405020304" pitchFamily="18" charset="0"/>
                      <a:cs typeface="Times New Roman" panose="02020603050405020304" pitchFamily="18" charset="0"/>
                    </a:rPr>
                    <a:t>của</a:t>
                  </a:r>
                  <a:r>
                    <a:rPr lang="en-US" sz="1400">
                      <a:latin typeface="Times New Roman" panose="02020603050405020304" pitchFamily="18" charset="0"/>
                      <a:cs typeface="Times New Roman" panose="02020603050405020304" pitchFamily="18" charset="0"/>
                    </a:rPr>
                    <a:t> DN –T8/2025</a:t>
                  </a:r>
                  <a:endParaRPr lang="en-US" sz="1400" dirty="0">
                    <a:latin typeface="Times New Roman" panose="02020603050405020304" pitchFamily="18" charset="0"/>
                    <a:cs typeface="Times New Roman" panose="02020603050405020304" pitchFamily="18" charset="0"/>
                  </a:endParaRPr>
                </a:p>
              </p:txBody>
            </p:sp>
          </p:grpSp>
          <p:sp>
            <p:nvSpPr>
              <p:cNvPr id="97" name="Oval 96">
                <a:extLst>
                  <a:ext uri="{FF2B5EF4-FFF2-40B4-BE49-F238E27FC236}">
                    <a16:creationId xmlns:a16="http://schemas.microsoft.com/office/drawing/2014/main" id="{9B272EB9-3F0B-7BA5-E402-C3063C72FA02}"/>
                  </a:ext>
                </a:extLst>
              </p:cNvPr>
              <p:cNvSpPr/>
              <p:nvPr/>
            </p:nvSpPr>
            <p:spPr>
              <a:xfrm>
                <a:off x="7329295" y="2756890"/>
                <a:ext cx="1294485" cy="1294485"/>
              </a:xfrm>
              <a:prstGeom prst="ellipse">
                <a:avLst/>
              </a:prstGeom>
              <a:noFill/>
              <a:ln w="635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8" name="Freeform 5">
                <a:extLst>
                  <a:ext uri="{FF2B5EF4-FFF2-40B4-BE49-F238E27FC236}">
                    <a16:creationId xmlns:a16="http://schemas.microsoft.com/office/drawing/2014/main" id="{76FB6812-54ED-993D-0833-7CF2E4004E2E}"/>
                  </a:ext>
                </a:extLst>
              </p:cNvPr>
              <p:cNvSpPr>
                <a:spLocks noEditPoints="1"/>
              </p:cNvSpPr>
              <p:nvPr/>
            </p:nvSpPr>
            <p:spPr bwMode="auto">
              <a:xfrm>
                <a:off x="7704839" y="3098262"/>
                <a:ext cx="518624" cy="366204"/>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rgbClr val="2D92C5"/>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C2D3FB15-823F-B4C6-0AFA-4B1DDFCDD488}"/>
                  </a:ext>
                </a:extLst>
              </p:cNvPr>
              <p:cNvSpPr txBox="1"/>
              <p:nvPr/>
            </p:nvSpPr>
            <p:spPr>
              <a:xfrm>
                <a:off x="7503962" y="3509552"/>
                <a:ext cx="938530" cy="4261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400" i="0" u="none" strike="noStrike" kern="1200" cap="none" spc="0" normalizeH="0" baseline="0" noProof="0" dirty="0" err="1">
                    <a:ln>
                      <a:noFill/>
                    </a:ln>
                    <a:solidFill>
                      <a:schemeClr val="accent2"/>
                    </a:solidFill>
                    <a:effectLst/>
                    <a:uLnTx/>
                    <a:uFillTx/>
                    <a:latin typeface="Times New Roman" panose="02020603050405020304" pitchFamily="18" charset="0"/>
                    <a:ea typeface="Roboto" panose="02000000000000000000" pitchFamily="2" charset="0"/>
                    <a:cs typeface="Times New Roman" panose="02020603050405020304" pitchFamily="18" charset="0"/>
                  </a:rPr>
                  <a:t>Luồng</a:t>
                </a:r>
                <a:r>
                  <a:rPr kumimoji="0" lang="en-US" sz="1400" i="0" u="none" strike="noStrike" kern="1200" cap="none" spc="0" normalizeH="0" noProof="0" dirty="0">
                    <a:ln>
                      <a:noFill/>
                    </a:ln>
                    <a:solidFill>
                      <a:schemeClr val="accent2"/>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1400" i="0" u="none" strike="noStrike" kern="1200" cap="none" spc="0" normalizeH="0" noProof="0" dirty="0" err="1">
                    <a:ln>
                      <a:noFill/>
                    </a:ln>
                    <a:solidFill>
                      <a:schemeClr val="accent2"/>
                    </a:solidFill>
                    <a:effectLst/>
                    <a:uLnTx/>
                    <a:uFillTx/>
                    <a:latin typeface="Times New Roman" panose="02020603050405020304" pitchFamily="18" charset="0"/>
                    <a:ea typeface="Roboto" panose="02000000000000000000" pitchFamily="2" charset="0"/>
                    <a:cs typeface="Times New Roman" panose="02020603050405020304" pitchFamily="18" charset="0"/>
                  </a:rPr>
                  <a:t>ký</a:t>
                </a:r>
                <a:r>
                  <a:rPr kumimoji="0" lang="en-US" sz="1400" i="0" u="none" strike="noStrike" kern="1200" cap="none" spc="0" normalizeH="0" noProof="0" dirty="0">
                    <a:ln>
                      <a:noFill/>
                    </a:ln>
                    <a:solidFill>
                      <a:schemeClr val="accent2"/>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1400" i="0" u="none" strike="noStrike" kern="1200" cap="none" spc="0" normalizeH="0" noProof="0" dirty="0" err="1">
                    <a:ln>
                      <a:noFill/>
                    </a:ln>
                    <a:solidFill>
                      <a:schemeClr val="accent2"/>
                    </a:solidFill>
                    <a:effectLst/>
                    <a:uLnTx/>
                    <a:uFillTx/>
                    <a:latin typeface="Times New Roman" panose="02020603050405020304" pitchFamily="18" charset="0"/>
                    <a:ea typeface="Roboto" panose="02000000000000000000" pitchFamily="2" charset="0"/>
                    <a:cs typeface="Times New Roman" panose="02020603050405020304" pitchFamily="18" charset="0"/>
                  </a:rPr>
                  <a:t>mẫu</a:t>
                </a:r>
                <a:endParaRPr kumimoji="0" lang="id-ID" sz="1400" i="0" u="none" strike="noStrike" kern="1200" cap="none" spc="0" normalizeH="0" baseline="0" noProof="0" dirty="0">
                  <a:ln>
                    <a:noFill/>
                  </a:ln>
                  <a:solidFill>
                    <a:schemeClr val="accent2"/>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grpSp>
    </p:spTree>
    <p:extLst>
      <p:ext uri="{BB962C8B-B14F-4D97-AF65-F5344CB8AC3E}">
        <p14:creationId xmlns:p14="http://schemas.microsoft.com/office/powerpoint/2010/main" val="151412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anim calcmode="lin" valueType="num">
                                      <p:cBhvr>
                                        <p:cTn id="8" dur="300" fill="hold"/>
                                        <p:tgtEl>
                                          <p:spTgt spid="14"/>
                                        </p:tgtEl>
                                        <p:attrNameLst>
                                          <p:attrName>ppt_x</p:attrName>
                                        </p:attrNameLst>
                                      </p:cBhvr>
                                      <p:tavLst>
                                        <p:tav tm="0">
                                          <p:val>
                                            <p:strVal val="#ppt_x"/>
                                          </p:val>
                                        </p:tav>
                                        <p:tav tm="100000">
                                          <p:val>
                                            <p:strVal val="#ppt_x"/>
                                          </p:val>
                                        </p:tav>
                                      </p:tavLst>
                                    </p:anim>
                                    <p:anim calcmode="lin" valueType="num">
                                      <p:cBhvr>
                                        <p:cTn id="9" dur="3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Viettel">
      <a:dk1>
        <a:srgbClr val="000000"/>
      </a:dk1>
      <a:lt1>
        <a:srgbClr val="FFFFFF"/>
      </a:lt1>
      <a:dk2>
        <a:srgbClr val="EE0033"/>
      </a:dk2>
      <a:lt2>
        <a:srgbClr val="EE003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ettel">
    <a:dk1>
      <a:srgbClr val="000000"/>
    </a:dk1>
    <a:lt1>
      <a:srgbClr val="FFFFFF"/>
    </a:lt1>
    <a:dk2>
      <a:srgbClr val="EE0033"/>
    </a:dk2>
    <a:lt2>
      <a:srgbClr val="EE003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9711</TotalTime>
  <Words>2504</Words>
  <Application>Microsoft Office PowerPoint</Application>
  <PresentationFormat>Widescreen</PresentationFormat>
  <Paragraphs>236</Paragraphs>
  <Slides>16</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Inter</vt:lpstr>
      <vt:lpstr>等线</vt:lpstr>
      <vt:lpstr>Times</vt:lpstr>
      <vt:lpstr>Wingdings</vt:lpstr>
      <vt:lpstr>Times New Roman</vt:lpstr>
      <vt:lpstr>Arimo</vt:lpstr>
      <vt:lpstr>Calibri Light</vt:lpstr>
      <vt:lpstr>Satabun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Administrator</cp:lastModifiedBy>
  <cp:revision>158</cp:revision>
  <dcterms:created xsi:type="dcterms:W3CDTF">2025-03-13T02:44:46Z</dcterms:created>
  <dcterms:modified xsi:type="dcterms:W3CDTF">2026-01-09T14:53:17Z</dcterms:modified>
</cp:coreProperties>
</file>